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12" r:id="rId4"/>
  </p:sldMasterIdLst>
  <p:notesMasterIdLst>
    <p:notesMasterId r:id="rId36"/>
  </p:notesMasterIdLst>
  <p:handoutMasterIdLst>
    <p:handoutMasterId r:id="rId37"/>
  </p:handoutMasterIdLst>
  <p:sldIdLst>
    <p:sldId id="528" r:id="rId5"/>
    <p:sldId id="541" r:id="rId6"/>
    <p:sldId id="538" r:id="rId7"/>
    <p:sldId id="540" r:id="rId8"/>
    <p:sldId id="534" r:id="rId9"/>
    <p:sldId id="572" r:id="rId10"/>
    <p:sldId id="533" r:id="rId11"/>
    <p:sldId id="545" r:id="rId12"/>
    <p:sldId id="546" r:id="rId13"/>
    <p:sldId id="548" r:id="rId14"/>
    <p:sldId id="552" r:id="rId15"/>
    <p:sldId id="547" r:id="rId16"/>
    <p:sldId id="493" r:id="rId17"/>
    <p:sldId id="575" r:id="rId18"/>
    <p:sldId id="504" r:id="rId19"/>
    <p:sldId id="503" r:id="rId20"/>
    <p:sldId id="555" r:id="rId21"/>
    <p:sldId id="556" r:id="rId22"/>
    <p:sldId id="566" r:id="rId23"/>
    <p:sldId id="568" r:id="rId24"/>
    <p:sldId id="567" r:id="rId25"/>
    <p:sldId id="569" r:id="rId26"/>
    <p:sldId id="570" r:id="rId27"/>
    <p:sldId id="560" r:id="rId28"/>
    <p:sldId id="576" r:id="rId29"/>
    <p:sldId id="561" r:id="rId30"/>
    <p:sldId id="559" r:id="rId31"/>
    <p:sldId id="544" r:id="rId32"/>
    <p:sldId id="571" r:id="rId33"/>
    <p:sldId id="562" r:id="rId34"/>
    <p:sldId id="563"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s" id="{32FDCA0A-253C-A846-B29A-AC998269E391}">
          <p14:sldIdLst/>
        </p14:section>
        <p14:section name="My Presentation" id="{9A8A8096-F995-504B-83BC-B56C436FACFB}">
          <p14:sldIdLst>
            <p14:sldId id="528"/>
            <p14:sldId id="541"/>
            <p14:sldId id="538"/>
            <p14:sldId id="540"/>
            <p14:sldId id="534"/>
            <p14:sldId id="572"/>
            <p14:sldId id="533"/>
            <p14:sldId id="545"/>
            <p14:sldId id="546"/>
            <p14:sldId id="548"/>
            <p14:sldId id="552"/>
            <p14:sldId id="547"/>
            <p14:sldId id="493"/>
            <p14:sldId id="575"/>
            <p14:sldId id="504"/>
            <p14:sldId id="503"/>
            <p14:sldId id="555"/>
            <p14:sldId id="556"/>
            <p14:sldId id="566"/>
            <p14:sldId id="568"/>
            <p14:sldId id="567"/>
            <p14:sldId id="569"/>
            <p14:sldId id="570"/>
            <p14:sldId id="560"/>
            <p14:sldId id="576"/>
            <p14:sldId id="561"/>
            <p14:sldId id="559"/>
            <p14:sldId id="544"/>
            <p14:sldId id="571"/>
            <p14:sldId id="562"/>
            <p14:sldId id="563"/>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3B0856-0D48-E119-43D7-F01C7709FB09}" name="Kelcie Chambers" initials="KCM" userId="Kelcie Chamber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228"/>
    <a:srgbClr val="686868"/>
    <a:srgbClr val="00B050"/>
    <a:srgbClr val="73A81B"/>
    <a:srgbClr val="DD0000"/>
    <a:srgbClr val="56687C"/>
    <a:srgbClr val="5B6673"/>
    <a:srgbClr val="EEBC5A"/>
    <a:srgbClr val="FFC000"/>
    <a:srgbClr val="6F7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ECF11-A7B8-4133-910D-3E9DC49D4A0C}" v="1" dt="2025-07-08T19:52:27.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78686" autoAdjust="0"/>
  </p:normalViewPr>
  <p:slideViewPr>
    <p:cSldViewPr>
      <p:cViewPr varScale="1">
        <p:scale>
          <a:sx n="118" d="100"/>
          <a:sy n="118" d="100"/>
        </p:scale>
        <p:origin x="1002" y="114"/>
      </p:cViewPr>
      <p:guideLst>
        <p:guide orient="horz" pos="1620"/>
        <p:guide pos="2880"/>
      </p:guideLst>
    </p:cSldViewPr>
  </p:slideViewPr>
  <p:outlineViewPr>
    <p:cViewPr>
      <p:scale>
        <a:sx n="100" d="100"/>
        <a:sy n="100" d="100"/>
      </p:scale>
      <p:origin x="0" y="-161078"/>
    </p:cViewPr>
  </p:outlineViewPr>
  <p:notesTextViewPr>
    <p:cViewPr>
      <p:scale>
        <a:sx n="130" d="100"/>
        <a:sy n="130" d="100"/>
      </p:scale>
      <p:origin x="0" y="0"/>
    </p:cViewPr>
  </p:notesTextViewPr>
  <p:sorterViewPr>
    <p:cViewPr>
      <p:scale>
        <a:sx n="117" d="100"/>
        <a:sy n="117" d="100"/>
      </p:scale>
      <p:origin x="0" y="0"/>
    </p:cViewPr>
  </p:sorterViewPr>
  <p:notesViewPr>
    <p:cSldViewPr>
      <p:cViewPr varScale="1">
        <p:scale>
          <a:sx n="105" d="100"/>
          <a:sy n="105" d="100"/>
        </p:scale>
        <p:origin x="224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7/10/2025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7/10/2025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e.americanhealthlaw.org/local/catalog/view/product.php?productid=146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3D55A-971F-D0E7-0615-79A5675A0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38E4C-1A46-598B-CC7C-52CB0B4EE8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9D870-3B75-4F50-E815-BC103DCC66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Shareable link: </a:t>
            </a:r>
            <a:r>
              <a:rPr lang="en-US" sz="1200" u="sng" kern="1200" dirty="0">
                <a:solidFill>
                  <a:schemeClr val="tx1"/>
                </a:solidFill>
                <a:effectLst/>
                <a:latin typeface="+mn-lt"/>
                <a:ea typeface="+mn-ea"/>
                <a:cs typeface="+mn-cs"/>
                <a:hlinkClick r:id="rId3"/>
              </a:rPr>
              <a:t>https://educate.americanhealthlaw.org/local/catalog/view/product.php?productid=1461</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848B668-CFF8-E377-753B-3AAA5BE4A8FD}"/>
              </a:ext>
            </a:extLst>
          </p:cNvPr>
          <p:cNvSpPr>
            <a:spLocks noGrp="1"/>
          </p:cNvSpPr>
          <p:nvPr>
            <p:ph type="sldNum" sz="quarter" idx="5"/>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1929096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10</a:t>
            </a:fld>
            <a:endParaRPr lang="en-US" dirty="0"/>
          </a:p>
        </p:txBody>
      </p:sp>
    </p:spTree>
    <p:extLst>
      <p:ext uri="{BB962C8B-B14F-4D97-AF65-F5344CB8AC3E}">
        <p14:creationId xmlns:p14="http://schemas.microsoft.com/office/powerpoint/2010/main" val="1605174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11</a:t>
            </a:fld>
            <a:endParaRPr lang="en-US" dirty="0"/>
          </a:p>
        </p:txBody>
      </p:sp>
    </p:spTree>
    <p:extLst>
      <p:ext uri="{BB962C8B-B14F-4D97-AF65-F5344CB8AC3E}">
        <p14:creationId xmlns:p14="http://schemas.microsoft.com/office/powerpoint/2010/main" val="4046791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3D1A5-3A08-802D-B7CC-AC4CFF9EB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2FDED-8896-3379-0153-4D9CBF38A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016A3-5EC3-4579-D827-1A2FA7248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C4D20C-4F13-8F33-69E5-E9E95E9291C9}"/>
              </a:ext>
            </a:extLst>
          </p:cNvPr>
          <p:cNvSpPr>
            <a:spLocks noGrp="1"/>
          </p:cNvSpPr>
          <p:nvPr>
            <p:ph type="sldNum" sz="quarter" idx="5"/>
          </p:nvPr>
        </p:nvSpPr>
        <p:spPr/>
        <p:txBody>
          <a:bodyPr/>
          <a:lstStyle/>
          <a:p>
            <a:fld id="{2E7D2F9E-D167-4ED3-83EC-AE46EA34BEC3}" type="slidenum">
              <a:rPr lang="en-US" smtClean="0"/>
              <a:pPr/>
              <a:t>12</a:t>
            </a:fld>
            <a:endParaRPr lang="en-US" dirty="0"/>
          </a:p>
        </p:txBody>
      </p:sp>
    </p:spTree>
    <p:extLst>
      <p:ext uri="{BB962C8B-B14F-4D97-AF65-F5344CB8AC3E}">
        <p14:creationId xmlns:p14="http://schemas.microsoft.com/office/powerpoint/2010/main" val="85408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13</a:t>
            </a:fld>
            <a:endParaRPr lang="en-US" dirty="0"/>
          </a:p>
        </p:txBody>
      </p:sp>
    </p:spTree>
    <p:extLst>
      <p:ext uri="{BB962C8B-B14F-4D97-AF65-F5344CB8AC3E}">
        <p14:creationId xmlns:p14="http://schemas.microsoft.com/office/powerpoint/2010/main" val="470006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9D3CE-E738-2DE0-07DD-2FF90F63D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1BFDD-5C79-8E46-CFD5-2BF933D4E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B3375-C9D7-9F8C-1D0D-CE9107B1D48F}"/>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BFF8DFA-4F1A-A076-1631-6828542095B3}"/>
              </a:ext>
            </a:extLst>
          </p:cNvPr>
          <p:cNvSpPr>
            <a:spLocks noGrp="1"/>
          </p:cNvSpPr>
          <p:nvPr>
            <p:ph type="sldNum" sz="quarter" idx="5"/>
          </p:nvPr>
        </p:nvSpPr>
        <p:spPr/>
        <p:txBody>
          <a:bodyPr/>
          <a:lstStyle/>
          <a:p>
            <a:fld id="{2E7D2F9E-D167-4ED3-83EC-AE46EA34BEC3}" type="slidenum">
              <a:rPr lang="en-US" smtClean="0"/>
              <a:pPr/>
              <a:t>14</a:t>
            </a:fld>
            <a:endParaRPr lang="en-US" dirty="0"/>
          </a:p>
        </p:txBody>
      </p:sp>
    </p:spTree>
    <p:extLst>
      <p:ext uri="{BB962C8B-B14F-4D97-AF65-F5344CB8AC3E}">
        <p14:creationId xmlns:p14="http://schemas.microsoft.com/office/powerpoint/2010/main" val="2653549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15</a:t>
            </a:fld>
            <a:endParaRPr lang="en-US" dirty="0"/>
          </a:p>
        </p:txBody>
      </p:sp>
    </p:spTree>
    <p:extLst>
      <p:ext uri="{BB962C8B-B14F-4D97-AF65-F5344CB8AC3E}">
        <p14:creationId xmlns:p14="http://schemas.microsoft.com/office/powerpoint/2010/main" val="2407347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16</a:t>
            </a:fld>
            <a:endParaRPr lang="en-US" dirty="0"/>
          </a:p>
        </p:txBody>
      </p:sp>
    </p:spTree>
    <p:extLst>
      <p:ext uri="{BB962C8B-B14F-4D97-AF65-F5344CB8AC3E}">
        <p14:creationId xmlns:p14="http://schemas.microsoft.com/office/powerpoint/2010/main" val="180738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2C132-42CB-B274-11EC-634044C04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111B1-42F5-94F9-0E61-062332778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5D5DDD-1F4A-108B-0CE1-8BE1C200E3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A126F5-7AF0-0964-12D0-703FF846795B}"/>
              </a:ext>
            </a:extLst>
          </p:cNvPr>
          <p:cNvSpPr>
            <a:spLocks noGrp="1"/>
          </p:cNvSpPr>
          <p:nvPr>
            <p:ph type="sldNum" sz="quarter" idx="10"/>
          </p:nvPr>
        </p:nvSpPr>
        <p:spPr/>
        <p:txBody>
          <a:bodyPr/>
          <a:lstStyle/>
          <a:p>
            <a:fld id="{2E7D2F9E-D167-4ED3-83EC-AE46EA34BEC3}" type="slidenum">
              <a:rPr lang="en-US" smtClean="0"/>
              <a:pPr/>
              <a:t>17</a:t>
            </a:fld>
            <a:endParaRPr lang="en-US" dirty="0"/>
          </a:p>
        </p:txBody>
      </p:sp>
    </p:spTree>
    <p:extLst>
      <p:ext uri="{BB962C8B-B14F-4D97-AF65-F5344CB8AC3E}">
        <p14:creationId xmlns:p14="http://schemas.microsoft.com/office/powerpoint/2010/main" val="2456730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B03DF-E4C5-1ECA-BE7D-D2694CA1A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162C70-4055-B137-61C2-9A3F5DE47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2C7AD-4D0D-4086-D160-302FC09E07FC}"/>
              </a:ext>
            </a:extLst>
          </p:cNvPr>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5345ECD-2116-C969-086B-C078BF7DD7CB}"/>
              </a:ext>
            </a:extLst>
          </p:cNvPr>
          <p:cNvSpPr>
            <a:spLocks noGrp="1"/>
          </p:cNvSpPr>
          <p:nvPr>
            <p:ph type="sldNum" sz="quarter" idx="5"/>
          </p:nvPr>
        </p:nvSpPr>
        <p:spPr/>
        <p:txBody>
          <a:bodyPr/>
          <a:lstStyle/>
          <a:p>
            <a:fld id="{2E7D2F9E-D167-4ED3-83EC-AE46EA34BEC3}" type="slidenum">
              <a:rPr lang="en-US" smtClean="0"/>
              <a:pPr/>
              <a:t>18</a:t>
            </a:fld>
            <a:endParaRPr lang="en-US" dirty="0"/>
          </a:p>
        </p:txBody>
      </p:sp>
    </p:spTree>
    <p:extLst>
      <p:ext uri="{BB962C8B-B14F-4D97-AF65-F5344CB8AC3E}">
        <p14:creationId xmlns:p14="http://schemas.microsoft.com/office/powerpoint/2010/main" val="345774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503EB-B13C-AFC6-053B-E9806910D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5C091-1897-7033-60B2-4FFD45172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AA96E-0D5F-6A14-09D2-575B5AE50504}"/>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5B5B1F3-73CB-A968-1815-D532C94262CA}"/>
              </a:ext>
            </a:extLst>
          </p:cNvPr>
          <p:cNvSpPr>
            <a:spLocks noGrp="1"/>
          </p:cNvSpPr>
          <p:nvPr>
            <p:ph type="sldNum" sz="quarter" idx="5"/>
          </p:nvPr>
        </p:nvSpPr>
        <p:spPr/>
        <p:txBody>
          <a:bodyPr/>
          <a:lstStyle/>
          <a:p>
            <a:fld id="{2E7D2F9E-D167-4ED3-83EC-AE46EA34BEC3}" type="slidenum">
              <a:rPr lang="en-US" smtClean="0"/>
              <a:pPr/>
              <a:t>19</a:t>
            </a:fld>
            <a:endParaRPr lang="en-US" dirty="0"/>
          </a:p>
        </p:txBody>
      </p:sp>
    </p:spTree>
    <p:extLst>
      <p:ext uri="{BB962C8B-B14F-4D97-AF65-F5344CB8AC3E}">
        <p14:creationId xmlns:p14="http://schemas.microsoft.com/office/powerpoint/2010/main" val="125368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2</a:t>
            </a:fld>
            <a:endParaRPr lang="en-US" dirty="0"/>
          </a:p>
        </p:txBody>
      </p:sp>
    </p:spTree>
    <p:extLst>
      <p:ext uri="{BB962C8B-B14F-4D97-AF65-F5344CB8AC3E}">
        <p14:creationId xmlns:p14="http://schemas.microsoft.com/office/powerpoint/2010/main" val="226619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CF4D-BA49-DAA4-7F20-736D094E3D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12176-196A-65F7-85C2-F6542010F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41893-5791-DB5D-8F8B-5CDA8FD26D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A518B6-B5C4-627A-346D-BB50C217E282}"/>
              </a:ext>
            </a:extLst>
          </p:cNvPr>
          <p:cNvSpPr>
            <a:spLocks noGrp="1"/>
          </p:cNvSpPr>
          <p:nvPr>
            <p:ph type="sldNum" sz="quarter" idx="5"/>
          </p:nvPr>
        </p:nvSpPr>
        <p:spPr/>
        <p:txBody>
          <a:bodyPr/>
          <a:lstStyle/>
          <a:p>
            <a:fld id="{2E7D2F9E-D167-4ED3-83EC-AE46EA34BEC3}" type="slidenum">
              <a:rPr lang="en-US" smtClean="0"/>
              <a:pPr/>
              <a:t>20</a:t>
            </a:fld>
            <a:endParaRPr lang="en-US" dirty="0"/>
          </a:p>
        </p:txBody>
      </p:sp>
    </p:spTree>
    <p:extLst>
      <p:ext uri="{BB962C8B-B14F-4D97-AF65-F5344CB8AC3E}">
        <p14:creationId xmlns:p14="http://schemas.microsoft.com/office/powerpoint/2010/main" val="3352073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EC1DE-1E3D-A4FE-FD70-44A488E5F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8D15B-FB74-25D2-B29C-AC3125840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9240A1-E57C-FB71-5121-A3B1B4B85E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E8B9E3-7EA9-064E-80C3-AD5594CE2B73}"/>
              </a:ext>
            </a:extLst>
          </p:cNvPr>
          <p:cNvSpPr>
            <a:spLocks noGrp="1"/>
          </p:cNvSpPr>
          <p:nvPr>
            <p:ph type="sldNum" sz="quarter" idx="5"/>
          </p:nvPr>
        </p:nvSpPr>
        <p:spPr/>
        <p:txBody>
          <a:bodyPr/>
          <a:lstStyle/>
          <a:p>
            <a:fld id="{2E7D2F9E-D167-4ED3-83EC-AE46EA34BEC3}" type="slidenum">
              <a:rPr lang="en-US" smtClean="0"/>
              <a:pPr/>
              <a:t>21</a:t>
            </a:fld>
            <a:endParaRPr lang="en-US" dirty="0"/>
          </a:p>
        </p:txBody>
      </p:sp>
    </p:spTree>
    <p:extLst>
      <p:ext uri="{BB962C8B-B14F-4D97-AF65-F5344CB8AC3E}">
        <p14:creationId xmlns:p14="http://schemas.microsoft.com/office/powerpoint/2010/main" val="3695687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F9B36-6BF9-4D2F-7863-4F147E38A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A7A72-6B03-183A-E3DE-F6567342C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3BE34F-9ACD-8495-E537-16D5B92621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98078F-1673-AD6F-7101-39449C1F56DA}"/>
              </a:ext>
            </a:extLst>
          </p:cNvPr>
          <p:cNvSpPr>
            <a:spLocks noGrp="1"/>
          </p:cNvSpPr>
          <p:nvPr>
            <p:ph type="sldNum" sz="quarter" idx="5"/>
          </p:nvPr>
        </p:nvSpPr>
        <p:spPr/>
        <p:txBody>
          <a:bodyPr/>
          <a:lstStyle/>
          <a:p>
            <a:fld id="{2E7D2F9E-D167-4ED3-83EC-AE46EA34BEC3}" type="slidenum">
              <a:rPr lang="en-US" smtClean="0"/>
              <a:pPr/>
              <a:t>22</a:t>
            </a:fld>
            <a:endParaRPr lang="en-US" dirty="0"/>
          </a:p>
        </p:txBody>
      </p:sp>
    </p:spTree>
    <p:extLst>
      <p:ext uri="{BB962C8B-B14F-4D97-AF65-F5344CB8AC3E}">
        <p14:creationId xmlns:p14="http://schemas.microsoft.com/office/powerpoint/2010/main" val="66085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B11F9-C052-5C52-F559-9AE293D9B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8E3C7-1F57-A099-7EE9-5522DA9A7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1CB0BE-9CA4-8E86-6735-654F5E0AA3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D8A9E2-2CDE-B1AF-2F8E-6C715CE11458}"/>
              </a:ext>
            </a:extLst>
          </p:cNvPr>
          <p:cNvSpPr>
            <a:spLocks noGrp="1"/>
          </p:cNvSpPr>
          <p:nvPr>
            <p:ph type="sldNum" sz="quarter" idx="5"/>
          </p:nvPr>
        </p:nvSpPr>
        <p:spPr/>
        <p:txBody>
          <a:bodyPr/>
          <a:lstStyle/>
          <a:p>
            <a:fld id="{2E7D2F9E-D167-4ED3-83EC-AE46EA34BEC3}" type="slidenum">
              <a:rPr lang="en-US" smtClean="0"/>
              <a:pPr/>
              <a:t>23</a:t>
            </a:fld>
            <a:endParaRPr lang="en-US" dirty="0"/>
          </a:p>
        </p:txBody>
      </p:sp>
    </p:spTree>
    <p:extLst>
      <p:ext uri="{BB962C8B-B14F-4D97-AF65-F5344CB8AC3E}">
        <p14:creationId xmlns:p14="http://schemas.microsoft.com/office/powerpoint/2010/main" val="73080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F78B0-55D8-8200-994B-E425FE90F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672DF-CC44-92E6-1B65-34291097E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0082E8-929C-652C-1A7E-C05AF8094D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D9D93F-989D-89B3-3CF7-42A57CCAC492}"/>
              </a:ext>
            </a:extLst>
          </p:cNvPr>
          <p:cNvSpPr>
            <a:spLocks noGrp="1"/>
          </p:cNvSpPr>
          <p:nvPr>
            <p:ph type="sldNum" sz="quarter" idx="10"/>
          </p:nvPr>
        </p:nvSpPr>
        <p:spPr/>
        <p:txBody>
          <a:bodyPr/>
          <a:lstStyle/>
          <a:p>
            <a:fld id="{2E7D2F9E-D167-4ED3-83EC-AE46EA34BEC3}" type="slidenum">
              <a:rPr lang="en-US" smtClean="0"/>
              <a:pPr/>
              <a:t>24</a:t>
            </a:fld>
            <a:endParaRPr lang="en-US" dirty="0"/>
          </a:p>
        </p:txBody>
      </p:sp>
    </p:spTree>
    <p:extLst>
      <p:ext uri="{BB962C8B-B14F-4D97-AF65-F5344CB8AC3E}">
        <p14:creationId xmlns:p14="http://schemas.microsoft.com/office/powerpoint/2010/main" val="2521416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CA4DF-ADFF-EAA7-4F99-D25F3D005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11317-1451-C6B4-0D9A-CAA489F30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2A700-47B0-C7A5-1442-7D51FC26EE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UPIC MAC REFORMS – CONGRESS HAS HAD AN ONGOING INTEREST (SENATE FIN COMMITTEE IN OVERSIGHT FOR UPICS AND MACS…AND MAKING IT MORE TRANSPARENT…SO…CMS JUST RECENTLY PUT A REQUEST TO PROVIDERS FOR IDEAS ON HOW THEY CAN REFORM DIFFERENT  ASPECTS OF THE MEDICARE PROCESS (NOT JUST CPI /PROG INTEGRITY, BUT RELATED TO MACS)…UPICS AND MACS HAVE TIRED TO LIMIT COVERAGE DETERMINATION FOR CERTAIN CLASSES OF HC PROVIDEERS…THEN TRIGGERS UPIC AUDITS…WE HAVE BEEN WORKING WITH CMS TO STREAMLINE THAT PROCESS…</a:t>
            </a:r>
            <a:br>
              <a:rPr lang="en-US" dirty="0"/>
            </a:br>
            <a:br>
              <a:rPr lang="en-US" dirty="0"/>
            </a:br>
            <a:endParaRPr lang="en-US" dirty="0"/>
          </a:p>
        </p:txBody>
      </p:sp>
      <p:sp>
        <p:nvSpPr>
          <p:cNvPr id="4" name="Slide Number Placeholder 3">
            <a:extLst>
              <a:ext uri="{FF2B5EF4-FFF2-40B4-BE49-F238E27FC236}">
                <a16:creationId xmlns:a16="http://schemas.microsoft.com/office/drawing/2014/main" id="{DB94A072-8333-4A28-B479-48B70F0A3ED8}"/>
              </a:ext>
            </a:extLst>
          </p:cNvPr>
          <p:cNvSpPr>
            <a:spLocks noGrp="1"/>
          </p:cNvSpPr>
          <p:nvPr>
            <p:ph type="sldNum" sz="quarter" idx="5"/>
          </p:nvPr>
        </p:nvSpPr>
        <p:spPr/>
        <p:txBody>
          <a:bodyPr/>
          <a:lstStyle/>
          <a:p>
            <a:fld id="{2E7D2F9E-D167-4ED3-83EC-AE46EA34BEC3}" type="slidenum">
              <a:rPr lang="en-US" smtClean="0"/>
              <a:pPr/>
              <a:t>25</a:t>
            </a:fld>
            <a:endParaRPr lang="en-US" dirty="0"/>
          </a:p>
        </p:txBody>
      </p:sp>
    </p:spTree>
    <p:extLst>
      <p:ext uri="{BB962C8B-B14F-4D97-AF65-F5344CB8AC3E}">
        <p14:creationId xmlns:p14="http://schemas.microsoft.com/office/powerpoint/2010/main" val="683848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26</a:t>
            </a:fld>
            <a:endParaRPr lang="en-US" dirty="0"/>
          </a:p>
        </p:txBody>
      </p:sp>
    </p:spTree>
    <p:extLst>
      <p:ext uri="{BB962C8B-B14F-4D97-AF65-F5344CB8AC3E}">
        <p14:creationId xmlns:p14="http://schemas.microsoft.com/office/powerpoint/2010/main" val="2269281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DF2EC-2831-33BD-E2DC-0CAE9173C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FED37-CF91-47C2-5E25-D7707CB24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56180-CCAE-BA03-4027-508DAAEA8E87}"/>
              </a:ext>
            </a:extLst>
          </p:cNvPr>
          <p:cNvSpPr>
            <a:spLocks noGrp="1"/>
          </p:cNvSpPr>
          <p:nvPr>
            <p:ph type="body" idx="1"/>
          </p:nvPr>
        </p:nvSpPr>
        <p:spPr/>
        <p:txBody>
          <a:bodyPr/>
          <a:lstStyle/>
          <a:p>
            <a:r>
              <a:rPr lang="en-US" dirty="0"/>
              <a:t>Do not delete</a:t>
            </a:r>
          </a:p>
        </p:txBody>
      </p:sp>
      <p:sp>
        <p:nvSpPr>
          <p:cNvPr id="4" name="Slide Number Placeholder 3">
            <a:extLst>
              <a:ext uri="{FF2B5EF4-FFF2-40B4-BE49-F238E27FC236}">
                <a16:creationId xmlns:a16="http://schemas.microsoft.com/office/drawing/2014/main" id="{B034ADD9-CD8D-BFB2-6642-0BF4AA1AC251}"/>
              </a:ext>
            </a:extLst>
          </p:cNvPr>
          <p:cNvSpPr>
            <a:spLocks noGrp="1"/>
          </p:cNvSpPr>
          <p:nvPr>
            <p:ph type="sldNum" sz="quarter" idx="10"/>
          </p:nvPr>
        </p:nvSpPr>
        <p:spPr/>
        <p:txBody>
          <a:bodyPr/>
          <a:lstStyle/>
          <a:p>
            <a:fld id="{2E7D2F9E-D167-4ED3-83EC-AE46EA34BEC3}" type="slidenum">
              <a:rPr lang="en-US" smtClean="0"/>
              <a:pPr/>
              <a:t>27</a:t>
            </a:fld>
            <a:endParaRPr lang="en-US" dirty="0"/>
          </a:p>
        </p:txBody>
      </p:sp>
    </p:spTree>
    <p:extLst>
      <p:ext uri="{BB962C8B-B14F-4D97-AF65-F5344CB8AC3E}">
        <p14:creationId xmlns:p14="http://schemas.microsoft.com/office/powerpoint/2010/main" val="168514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2E543-1BEF-DB6F-4156-7AF2D6E6FD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E7A07-0905-5B88-005E-39D4826DF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B53270-1946-5556-745A-0287B10BD9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DA2FE8-2D55-7A70-F4BC-80B7DC902C7E}"/>
              </a:ext>
            </a:extLst>
          </p:cNvPr>
          <p:cNvSpPr>
            <a:spLocks noGrp="1"/>
          </p:cNvSpPr>
          <p:nvPr>
            <p:ph type="sldNum" sz="quarter" idx="5"/>
          </p:nvPr>
        </p:nvSpPr>
        <p:spPr/>
        <p:txBody>
          <a:bodyPr/>
          <a:lstStyle/>
          <a:p>
            <a:fld id="{2E7D2F9E-D167-4ED3-83EC-AE46EA34BEC3}" type="slidenum">
              <a:rPr lang="en-US" smtClean="0"/>
              <a:pPr/>
              <a:t>28</a:t>
            </a:fld>
            <a:endParaRPr lang="en-US" dirty="0"/>
          </a:p>
        </p:txBody>
      </p:sp>
    </p:spTree>
    <p:extLst>
      <p:ext uri="{BB962C8B-B14F-4D97-AF65-F5344CB8AC3E}">
        <p14:creationId xmlns:p14="http://schemas.microsoft.com/office/powerpoint/2010/main" val="2503871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B64A9-A184-B489-1E8A-2E63791257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927CC-14D7-491C-8B0B-9EF63E9254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7302C-7827-AFDA-81D5-5741101DF6E3}"/>
              </a:ext>
            </a:extLst>
          </p:cNvPr>
          <p:cNvSpPr>
            <a:spLocks noGrp="1"/>
          </p:cNvSpPr>
          <p:nvPr>
            <p:ph type="body" idx="1"/>
          </p:nvPr>
        </p:nvSpPr>
        <p:spPr/>
        <p:txBody>
          <a:bodyPr/>
          <a:lstStyle/>
          <a:p>
            <a:r>
              <a:rPr lang="en-US" dirty="0"/>
              <a:t>Do not delete</a:t>
            </a:r>
          </a:p>
        </p:txBody>
      </p:sp>
      <p:sp>
        <p:nvSpPr>
          <p:cNvPr id="4" name="Slide Number Placeholder 3">
            <a:extLst>
              <a:ext uri="{FF2B5EF4-FFF2-40B4-BE49-F238E27FC236}">
                <a16:creationId xmlns:a16="http://schemas.microsoft.com/office/drawing/2014/main" id="{31F51D1F-213D-3EDD-144B-BC35766223C9}"/>
              </a:ext>
            </a:extLst>
          </p:cNvPr>
          <p:cNvSpPr>
            <a:spLocks noGrp="1"/>
          </p:cNvSpPr>
          <p:nvPr>
            <p:ph type="sldNum" sz="quarter" idx="10"/>
          </p:nvPr>
        </p:nvSpPr>
        <p:spPr/>
        <p:txBody>
          <a:bodyPr/>
          <a:lstStyle/>
          <a:p>
            <a:fld id="{2E7D2F9E-D167-4ED3-83EC-AE46EA34BEC3}" type="slidenum">
              <a:rPr lang="en-US" smtClean="0"/>
              <a:pPr/>
              <a:t>29</a:t>
            </a:fld>
            <a:endParaRPr lang="en-US" dirty="0"/>
          </a:p>
        </p:txBody>
      </p:sp>
    </p:spTree>
    <p:extLst>
      <p:ext uri="{BB962C8B-B14F-4D97-AF65-F5344CB8AC3E}">
        <p14:creationId xmlns:p14="http://schemas.microsoft.com/office/powerpoint/2010/main" val="176166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3</a:t>
            </a:fld>
            <a:endParaRPr lang="en-US" dirty="0"/>
          </a:p>
        </p:txBody>
      </p:sp>
    </p:spTree>
    <p:extLst>
      <p:ext uri="{BB962C8B-B14F-4D97-AF65-F5344CB8AC3E}">
        <p14:creationId xmlns:p14="http://schemas.microsoft.com/office/powerpoint/2010/main" val="4123301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36850-473A-AA78-A813-0957DCC55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38669-1C0E-7AAE-7833-8EF3087E4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B9361-8C6B-356E-03BB-2C4408E5858A}"/>
              </a:ext>
            </a:extLst>
          </p:cNvPr>
          <p:cNvSpPr>
            <a:spLocks noGrp="1"/>
          </p:cNvSpPr>
          <p:nvPr>
            <p:ph type="body" idx="1"/>
          </p:nvPr>
        </p:nvSpPr>
        <p:spPr/>
        <p:txBody>
          <a:bodyPr/>
          <a:lstStyle/>
          <a:p>
            <a:r>
              <a:rPr lang="en-US" dirty="0"/>
              <a:t>Do not delete</a:t>
            </a:r>
          </a:p>
        </p:txBody>
      </p:sp>
      <p:sp>
        <p:nvSpPr>
          <p:cNvPr id="4" name="Slide Number Placeholder 3">
            <a:extLst>
              <a:ext uri="{FF2B5EF4-FFF2-40B4-BE49-F238E27FC236}">
                <a16:creationId xmlns:a16="http://schemas.microsoft.com/office/drawing/2014/main" id="{8EFEB7EC-1810-0935-3C1B-65FEAC129902}"/>
              </a:ext>
            </a:extLst>
          </p:cNvPr>
          <p:cNvSpPr>
            <a:spLocks noGrp="1"/>
          </p:cNvSpPr>
          <p:nvPr>
            <p:ph type="sldNum" sz="quarter" idx="10"/>
          </p:nvPr>
        </p:nvSpPr>
        <p:spPr/>
        <p:txBody>
          <a:bodyPr/>
          <a:lstStyle/>
          <a:p>
            <a:fld id="{2E7D2F9E-D167-4ED3-83EC-AE46EA34BEC3}" type="slidenum">
              <a:rPr lang="en-US" smtClean="0"/>
              <a:pPr/>
              <a:t>30</a:t>
            </a:fld>
            <a:endParaRPr lang="en-US" dirty="0"/>
          </a:p>
        </p:txBody>
      </p:sp>
    </p:spTree>
    <p:extLst>
      <p:ext uri="{BB962C8B-B14F-4D97-AF65-F5344CB8AC3E}">
        <p14:creationId xmlns:p14="http://schemas.microsoft.com/office/powerpoint/2010/main" val="438025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ED698-B953-AD5C-3759-5213AAC51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70008-F88C-DFEE-DB19-5CD586981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0ED6C-EF20-E93E-70B5-8D28FB872F85}"/>
              </a:ext>
            </a:extLst>
          </p:cNvPr>
          <p:cNvSpPr>
            <a:spLocks noGrp="1"/>
          </p:cNvSpPr>
          <p:nvPr>
            <p:ph type="body" idx="1"/>
          </p:nvPr>
        </p:nvSpPr>
        <p:spPr/>
        <p:txBody>
          <a:bodyPr/>
          <a:lstStyle/>
          <a:p>
            <a:r>
              <a:rPr lang="en-US" dirty="0"/>
              <a:t>Do not delete</a:t>
            </a:r>
          </a:p>
        </p:txBody>
      </p:sp>
      <p:sp>
        <p:nvSpPr>
          <p:cNvPr id="4" name="Slide Number Placeholder 3">
            <a:extLst>
              <a:ext uri="{FF2B5EF4-FFF2-40B4-BE49-F238E27FC236}">
                <a16:creationId xmlns:a16="http://schemas.microsoft.com/office/drawing/2014/main" id="{D3F11C8E-0038-6159-5E6B-1E062032EB2E}"/>
              </a:ext>
            </a:extLst>
          </p:cNvPr>
          <p:cNvSpPr>
            <a:spLocks noGrp="1"/>
          </p:cNvSpPr>
          <p:nvPr>
            <p:ph type="sldNum" sz="quarter" idx="5"/>
          </p:nvPr>
        </p:nvSpPr>
        <p:spPr/>
        <p:txBody>
          <a:bodyPr/>
          <a:lstStyle/>
          <a:p>
            <a:fld id="{2E7D2F9E-D167-4ED3-83EC-AE46EA34BEC3}" type="slidenum">
              <a:rPr lang="en-US" smtClean="0"/>
              <a:pPr/>
              <a:t>31</a:t>
            </a:fld>
            <a:endParaRPr lang="en-US" dirty="0"/>
          </a:p>
        </p:txBody>
      </p:sp>
    </p:spTree>
    <p:extLst>
      <p:ext uri="{BB962C8B-B14F-4D97-AF65-F5344CB8AC3E}">
        <p14:creationId xmlns:p14="http://schemas.microsoft.com/office/powerpoint/2010/main" val="402139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4</a:t>
            </a:fld>
            <a:endParaRPr lang="en-US" dirty="0"/>
          </a:p>
        </p:txBody>
      </p:sp>
    </p:spTree>
    <p:extLst>
      <p:ext uri="{BB962C8B-B14F-4D97-AF65-F5344CB8AC3E}">
        <p14:creationId xmlns:p14="http://schemas.microsoft.com/office/powerpoint/2010/main" val="40070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1CA01-9997-0CE1-B829-71B1968E2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8AA7A-1024-DCC3-CB76-93CA9D765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DB04E-7487-5AEC-5105-4BC5B4D098F3}"/>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b="0" dirty="0"/>
            </a:br>
            <a:r>
              <a:rPr lang="en-US" b="0" dirty="0"/>
              <a:t>Question: </a:t>
            </a:r>
            <a:r>
              <a:rPr lang="en-US" b="1" dirty="0"/>
              <a:t>How much do you feel like know about UPIC audits?</a:t>
            </a:r>
          </a:p>
          <a:p>
            <a:endParaRPr lang="en-US" b="0" dirty="0"/>
          </a:p>
          <a:p>
            <a:r>
              <a:rPr lang="en-US" b="0" dirty="0"/>
              <a:t>Answers:</a:t>
            </a:r>
            <a:br>
              <a:rPr lang="en-US" b="0" dirty="0"/>
            </a:br>
            <a:br>
              <a:rPr lang="en-US" b="0" dirty="0"/>
            </a:br>
            <a:r>
              <a:rPr lang="en-US" b="0" dirty="0"/>
              <a:t>A) I’ve managed cases, start to finish.</a:t>
            </a:r>
            <a:br>
              <a:rPr lang="en-US" b="0" dirty="0"/>
            </a:br>
            <a:r>
              <a:rPr lang="en-US" b="0" dirty="0"/>
              <a:t>B) I’ve supported a case or two—enough to know the stakes are high!</a:t>
            </a:r>
            <a:br>
              <a:rPr lang="en-US" b="0" dirty="0"/>
            </a:br>
            <a:r>
              <a:rPr lang="en-US" b="0" dirty="0"/>
              <a:t>C) I know the basics and I’m excited to learn more.</a:t>
            </a:r>
            <a:br>
              <a:rPr lang="en-US" b="0" dirty="0"/>
            </a:br>
            <a:r>
              <a:rPr lang="en-US" b="0" dirty="0"/>
              <a:t>D) </a:t>
            </a:r>
            <a:r>
              <a:rPr lang="en-US" dirty="0"/>
              <a:t>UPIC stands for something, </a:t>
            </a:r>
            <a:r>
              <a:rPr lang="en-US" i="1" dirty="0"/>
              <a:t>right?</a:t>
            </a:r>
            <a:r>
              <a:rPr lang="en-US" dirty="0"/>
              <a:t> Please send help. 🫣</a:t>
            </a:r>
            <a:r>
              <a:rPr lang="en-US" b="0" dirty="0"/>
              <a:t>  (i.e., UPIC audits are new to me.)</a:t>
            </a:r>
          </a:p>
        </p:txBody>
      </p:sp>
      <p:sp>
        <p:nvSpPr>
          <p:cNvPr id="4" name="Slide Number Placeholder 3">
            <a:extLst>
              <a:ext uri="{FF2B5EF4-FFF2-40B4-BE49-F238E27FC236}">
                <a16:creationId xmlns:a16="http://schemas.microsoft.com/office/drawing/2014/main" id="{258AD2B0-D4A1-2D4E-38FC-83172A250A3D}"/>
              </a:ext>
            </a:extLst>
          </p:cNvPr>
          <p:cNvSpPr>
            <a:spLocks noGrp="1"/>
          </p:cNvSpPr>
          <p:nvPr>
            <p:ph type="sldNum" sz="quarter" idx="10"/>
          </p:nvPr>
        </p:nvSpPr>
        <p:spPr/>
        <p:txBody>
          <a:bodyPr/>
          <a:lstStyle/>
          <a:p>
            <a:fld id="{2E7D2F9E-D167-4ED3-83EC-AE46EA34BEC3}" type="slidenum">
              <a:rPr lang="en-US" smtClean="0"/>
              <a:pPr/>
              <a:t>5</a:t>
            </a:fld>
            <a:endParaRPr lang="en-US" dirty="0"/>
          </a:p>
        </p:txBody>
      </p:sp>
    </p:spTree>
    <p:extLst>
      <p:ext uri="{BB962C8B-B14F-4D97-AF65-F5344CB8AC3E}">
        <p14:creationId xmlns:p14="http://schemas.microsoft.com/office/powerpoint/2010/main" val="3353866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624BE-AFB8-A9A6-CA24-76353BA9F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26D7D-DE74-FC8A-F35D-02106CD54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D5DAB-175C-7A9C-664B-60377D8C9308}"/>
              </a:ext>
            </a:extLst>
          </p:cNvPr>
          <p:cNvSpPr>
            <a:spLocks noGrp="1"/>
          </p:cNvSpPr>
          <p:nvPr>
            <p:ph type="body" idx="1"/>
          </p:nvPr>
        </p:nvSpPr>
        <p:spPr/>
        <p:txBody>
          <a:bodyPr>
            <a:normAutofit/>
          </a:bodyPr>
          <a:lstStyle/>
          <a:p>
            <a:endParaRPr lang="en-US" sz="1200" b="1" dirty="0">
              <a:solidFill>
                <a:schemeClr val="bg1"/>
              </a:solidFill>
            </a:endParaRPr>
          </a:p>
        </p:txBody>
      </p:sp>
      <p:sp>
        <p:nvSpPr>
          <p:cNvPr id="4" name="Slide Number Placeholder 3">
            <a:extLst>
              <a:ext uri="{FF2B5EF4-FFF2-40B4-BE49-F238E27FC236}">
                <a16:creationId xmlns:a16="http://schemas.microsoft.com/office/drawing/2014/main" id="{0C296AC0-6EFE-DEE3-A918-2EC15FF00912}"/>
              </a:ext>
            </a:extLst>
          </p:cNvPr>
          <p:cNvSpPr>
            <a:spLocks noGrp="1"/>
          </p:cNvSpPr>
          <p:nvPr>
            <p:ph type="sldNum" sz="quarter" idx="10"/>
          </p:nvPr>
        </p:nvSpPr>
        <p:spPr/>
        <p:txBody>
          <a:bodyPr/>
          <a:lstStyle/>
          <a:p>
            <a:fld id="{2E7D2F9E-D167-4ED3-83EC-AE46EA34BEC3}" type="slidenum">
              <a:rPr lang="en-US" smtClean="0"/>
              <a:pPr/>
              <a:t>6</a:t>
            </a:fld>
            <a:endParaRPr lang="en-US" dirty="0"/>
          </a:p>
        </p:txBody>
      </p:sp>
    </p:spTree>
    <p:extLst>
      <p:ext uri="{BB962C8B-B14F-4D97-AF65-F5344CB8AC3E}">
        <p14:creationId xmlns:p14="http://schemas.microsoft.com/office/powerpoint/2010/main" val="338184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10D3-8FAA-4D45-CEDF-7F27FC866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FC6D5-62D7-849F-4B81-FDF9F0646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9D6B2-B190-27DC-850F-1487CEEF01A2}"/>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5E34B09-8A41-D1A1-A52E-ADFD3CC6891A}"/>
              </a:ext>
            </a:extLst>
          </p:cNvPr>
          <p:cNvSpPr>
            <a:spLocks noGrp="1"/>
          </p:cNvSpPr>
          <p:nvPr>
            <p:ph type="sldNum" sz="quarter" idx="5"/>
          </p:nvPr>
        </p:nvSpPr>
        <p:spPr/>
        <p:txBody>
          <a:bodyPr/>
          <a:lstStyle/>
          <a:p>
            <a:fld id="{2E7D2F9E-D167-4ED3-83EC-AE46EA34BEC3}" type="slidenum">
              <a:rPr lang="en-US" smtClean="0"/>
              <a:pPr/>
              <a:t>7</a:t>
            </a:fld>
            <a:endParaRPr lang="en-US" dirty="0"/>
          </a:p>
        </p:txBody>
      </p:sp>
    </p:spTree>
    <p:extLst>
      <p:ext uri="{BB962C8B-B14F-4D97-AF65-F5344CB8AC3E}">
        <p14:creationId xmlns:p14="http://schemas.microsoft.com/office/powerpoint/2010/main" val="1127345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8</a:t>
            </a:fld>
            <a:endParaRPr lang="en-US" dirty="0"/>
          </a:p>
        </p:txBody>
      </p:sp>
    </p:spTree>
    <p:extLst>
      <p:ext uri="{BB962C8B-B14F-4D97-AF65-F5344CB8AC3E}">
        <p14:creationId xmlns:p14="http://schemas.microsoft.com/office/powerpoint/2010/main" val="251926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05B2F-4D60-BA01-203A-78DEF7B11A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90AC6-542C-2438-D4A8-E3BE96C67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991E7-5EDA-E2E8-7A3D-0F85A97EB9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FDB7D6-52FA-3EED-C16B-F9C67467569B}"/>
              </a:ext>
            </a:extLst>
          </p:cNvPr>
          <p:cNvSpPr>
            <a:spLocks noGrp="1"/>
          </p:cNvSpPr>
          <p:nvPr>
            <p:ph type="sldNum" sz="quarter" idx="10"/>
          </p:nvPr>
        </p:nvSpPr>
        <p:spPr/>
        <p:txBody>
          <a:bodyPr/>
          <a:lstStyle/>
          <a:p>
            <a:fld id="{2E7D2F9E-D167-4ED3-83EC-AE46EA34BEC3}" type="slidenum">
              <a:rPr lang="en-US" smtClean="0"/>
              <a:pPr/>
              <a:t>9</a:t>
            </a:fld>
            <a:endParaRPr lang="en-US" dirty="0"/>
          </a:p>
        </p:txBody>
      </p:sp>
    </p:spTree>
    <p:extLst>
      <p:ext uri="{BB962C8B-B14F-4D97-AF65-F5344CB8AC3E}">
        <p14:creationId xmlns:p14="http://schemas.microsoft.com/office/powerpoint/2010/main" val="105359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6E6D-E04B-264A-B5ED-E612F36C2DB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F78D874-B492-4B43-AD62-FEF2A783929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9225578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3844-E2C8-BE4E-96DB-B1BEDA9F19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E3C15C-3B42-5642-8024-A370F3797C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26621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16A738-763B-6247-928F-232E7110DFD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E371B1-7FB6-D44A-AAB9-B20EDCA636B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8787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rketing_Plan_0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99195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rketing_Plan_0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1F1C489-EA16-44E3-967F-1DDEC37B657D}"/>
              </a:ext>
            </a:extLst>
          </p:cNvPr>
          <p:cNvSpPr>
            <a:spLocks noGrp="1"/>
          </p:cNvSpPr>
          <p:nvPr>
            <p:ph type="pic" sz="quarter" idx="10" hasCustomPrompt="1"/>
          </p:nvPr>
        </p:nvSpPr>
        <p:spPr>
          <a:xfrm>
            <a:off x="0" y="0"/>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10" name="Picture Placeholder 7">
            <a:extLst>
              <a:ext uri="{FF2B5EF4-FFF2-40B4-BE49-F238E27FC236}">
                <a16:creationId xmlns:a16="http://schemas.microsoft.com/office/drawing/2014/main" id="{21F1C489-EA16-44E3-967F-1DDEC37B657D}"/>
              </a:ext>
            </a:extLst>
          </p:cNvPr>
          <p:cNvSpPr>
            <a:spLocks noGrp="1"/>
          </p:cNvSpPr>
          <p:nvPr>
            <p:ph type="pic" sz="quarter" idx="12" hasCustomPrompt="1"/>
          </p:nvPr>
        </p:nvSpPr>
        <p:spPr>
          <a:xfrm>
            <a:off x="0" y="3422984"/>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12" name="Picture Placeholder 7">
            <a:extLst>
              <a:ext uri="{FF2B5EF4-FFF2-40B4-BE49-F238E27FC236}">
                <a16:creationId xmlns:a16="http://schemas.microsoft.com/office/drawing/2014/main" id="{21F1C489-EA16-44E3-967F-1DDEC37B657D}"/>
              </a:ext>
            </a:extLst>
          </p:cNvPr>
          <p:cNvSpPr>
            <a:spLocks noGrp="1"/>
          </p:cNvSpPr>
          <p:nvPr>
            <p:ph type="pic" sz="quarter" idx="14" hasCustomPrompt="1"/>
          </p:nvPr>
        </p:nvSpPr>
        <p:spPr>
          <a:xfrm>
            <a:off x="1828800" y="1711492"/>
            <a:ext cx="1828800" cy="1720516"/>
          </a:xfrm>
          <a:prstGeom prst="rect">
            <a:avLst/>
          </a:prstGeom>
          <a:solidFill>
            <a:schemeClr val="bg1">
              <a:lumMod val="95000"/>
            </a:schemeClr>
          </a:solidFill>
          <a:ln w="3175">
            <a:solidFill>
              <a:schemeClr val="bg1"/>
            </a:solid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13" name="Picture Placeholder 7">
            <a:extLst>
              <a:ext uri="{FF2B5EF4-FFF2-40B4-BE49-F238E27FC236}">
                <a16:creationId xmlns:a16="http://schemas.microsoft.com/office/drawing/2014/main" id="{21F1C489-EA16-44E3-967F-1DDEC37B657D}"/>
              </a:ext>
            </a:extLst>
          </p:cNvPr>
          <p:cNvSpPr>
            <a:spLocks noGrp="1"/>
          </p:cNvSpPr>
          <p:nvPr>
            <p:ph type="pic" sz="quarter" idx="15" hasCustomPrompt="1"/>
          </p:nvPr>
        </p:nvSpPr>
        <p:spPr>
          <a:xfrm>
            <a:off x="1828800" y="3422984"/>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14" name="Picture Placeholder 7">
            <a:extLst>
              <a:ext uri="{FF2B5EF4-FFF2-40B4-BE49-F238E27FC236}">
                <a16:creationId xmlns:a16="http://schemas.microsoft.com/office/drawing/2014/main" id="{21F1C489-EA16-44E3-967F-1DDEC37B657D}"/>
              </a:ext>
            </a:extLst>
          </p:cNvPr>
          <p:cNvSpPr>
            <a:spLocks noGrp="1"/>
          </p:cNvSpPr>
          <p:nvPr>
            <p:ph type="pic" sz="quarter" idx="16" hasCustomPrompt="1"/>
          </p:nvPr>
        </p:nvSpPr>
        <p:spPr>
          <a:xfrm>
            <a:off x="1828800" y="3754"/>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7" name="Picture Placeholder 7">
            <a:extLst>
              <a:ext uri="{FF2B5EF4-FFF2-40B4-BE49-F238E27FC236}">
                <a16:creationId xmlns:a16="http://schemas.microsoft.com/office/drawing/2014/main" id="{21F1C489-EA16-44E3-967F-1DDEC37B657D}"/>
              </a:ext>
            </a:extLst>
          </p:cNvPr>
          <p:cNvSpPr>
            <a:spLocks noGrp="1"/>
          </p:cNvSpPr>
          <p:nvPr>
            <p:ph type="pic" sz="quarter" idx="17" hasCustomPrompt="1"/>
          </p:nvPr>
        </p:nvSpPr>
        <p:spPr>
          <a:xfrm>
            <a:off x="0" y="1711492"/>
            <a:ext cx="1828800" cy="1720516"/>
          </a:xfrm>
          <a:prstGeom prst="rect">
            <a:avLst/>
          </a:prstGeom>
          <a:solidFill>
            <a:schemeClr val="bg1">
              <a:lumMod val="95000"/>
            </a:schemeClr>
          </a:solidFill>
          <a:ln w="3175">
            <a:solidFill>
              <a:schemeClr val="bg1"/>
            </a:solid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6133490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Marketing_Plan_01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2" hasCustomPrompt="1"/>
          </p:nvPr>
        </p:nvSpPr>
        <p:spPr>
          <a:xfrm>
            <a:off x="1828799" y="-2"/>
            <a:ext cx="7315199" cy="5143502"/>
          </a:xfrm>
          <a:custGeom>
            <a:avLst/>
            <a:gdLst>
              <a:gd name="connsiteX0" fmla="*/ 0 w 9144000"/>
              <a:gd name="connsiteY0" fmla="*/ 0 h 2501900"/>
              <a:gd name="connsiteX1" fmla="*/ 9144000 w 9144000"/>
              <a:gd name="connsiteY1" fmla="*/ 0 h 2501900"/>
              <a:gd name="connsiteX2" fmla="*/ 9144000 w 9144000"/>
              <a:gd name="connsiteY2" fmla="*/ 2501900 h 2501900"/>
              <a:gd name="connsiteX3" fmla="*/ 0 w 9144000"/>
              <a:gd name="connsiteY3" fmla="*/ 2501900 h 2501900"/>
            </a:gdLst>
            <a:ahLst/>
            <a:cxnLst>
              <a:cxn ang="0">
                <a:pos x="connsiteX0" y="connsiteY0"/>
              </a:cxn>
              <a:cxn ang="0">
                <a:pos x="connsiteX1" y="connsiteY1"/>
              </a:cxn>
              <a:cxn ang="0">
                <a:pos x="connsiteX2" y="connsiteY2"/>
              </a:cxn>
              <a:cxn ang="0">
                <a:pos x="connsiteX3" y="connsiteY3"/>
              </a:cxn>
            </a:cxnLst>
            <a:rect l="l" t="t" r="r" b="b"/>
            <a:pathLst>
              <a:path w="9144000" h="2501900">
                <a:moveTo>
                  <a:pt x="0" y="0"/>
                </a:moveTo>
                <a:lnTo>
                  <a:pt x="9144000" y="0"/>
                </a:lnTo>
                <a:lnTo>
                  <a:pt x="9144000" y="2501900"/>
                </a:lnTo>
                <a:lnTo>
                  <a:pt x="0" y="25019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
        <p:nvSpPr>
          <p:cNvPr id="2" name="Rectangle 1">
            <a:extLst>
              <a:ext uri="{FF2B5EF4-FFF2-40B4-BE49-F238E27FC236}">
                <a16:creationId xmlns:a16="http://schemas.microsoft.com/office/drawing/2014/main" id="{E8204C54-3B2E-5E43-A761-0DA4C4E64A19}"/>
              </a:ext>
            </a:extLst>
          </p:cNvPr>
          <p:cNvSpPr/>
          <p:nvPr/>
        </p:nvSpPr>
        <p:spPr bwMode="auto">
          <a:xfrm>
            <a:off x="0" y="4781550"/>
            <a:ext cx="1828799" cy="2286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Tree>
    <p:extLst>
      <p:ext uri="{BB962C8B-B14F-4D97-AF65-F5344CB8AC3E}">
        <p14:creationId xmlns:p14="http://schemas.microsoft.com/office/powerpoint/2010/main" val="12728193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arketing_Plan_0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2912962" y="0"/>
            <a:ext cx="17526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
        <p:nvSpPr>
          <p:cNvPr id="3" name="Rectangle 2">
            <a:extLst>
              <a:ext uri="{FF2B5EF4-FFF2-40B4-BE49-F238E27FC236}">
                <a16:creationId xmlns:a16="http://schemas.microsoft.com/office/drawing/2014/main" id="{83B9E64C-4D56-4F4F-AF55-0DB27FC78994}"/>
              </a:ext>
            </a:extLst>
          </p:cNvPr>
          <p:cNvSpPr/>
          <p:nvPr/>
        </p:nvSpPr>
        <p:spPr bwMode="auto">
          <a:xfrm>
            <a:off x="0" y="4781550"/>
            <a:ext cx="2133600" cy="2286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Tree>
    <p:extLst>
      <p:ext uri="{BB962C8B-B14F-4D97-AF65-F5344CB8AC3E}">
        <p14:creationId xmlns:p14="http://schemas.microsoft.com/office/powerpoint/2010/main" val="198615128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rketing_Plan_02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D4D652D-57C3-4D3A-AB4E-2B8D05BA23D0}"/>
              </a:ext>
            </a:extLst>
          </p:cNvPr>
          <p:cNvSpPr>
            <a:spLocks noGrp="1"/>
          </p:cNvSpPr>
          <p:nvPr>
            <p:ph type="pic" sz="quarter" idx="10" hasCustomPrompt="1"/>
          </p:nvPr>
        </p:nvSpPr>
        <p:spPr>
          <a:xfrm>
            <a:off x="500063" y="1428750"/>
            <a:ext cx="1914525" cy="2857501"/>
          </a:xfrm>
          <a:prstGeom prst="rect">
            <a:avLst/>
          </a:prstGeom>
          <a:solidFill>
            <a:schemeClr val="bg1">
              <a:lumMod val="95000"/>
            </a:schemeClr>
          </a:solidFill>
          <a:ln>
            <a:no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4" name="Picture Placeholder 7">
            <a:extLst>
              <a:ext uri="{FF2B5EF4-FFF2-40B4-BE49-F238E27FC236}">
                <a16:creationId xmlns:a16="http://schemas.microsoft.com/office/drawing/2014/main" id="{CDF4EB74-5AA4-44DE-AAA8-0705603ECACA}"/>
              </a:ext>
            </a:extLst>
          </p:cNvPr>
          <p:cNvSpPr>
            <a:spLocks noGrp="1"/>
          </p:cNvSpPr>
          <p:nvPr>
            <p:ph type="pic" sz="quarter" idx="11" hasCustomPrompt="1"/>
          </p:nvPr>
        </p:nvSpPr>
        <p:spPr>
          <a:xfrm>
            <a:off x="2557463" y="1428750"/>
            <a:ext cx="1914525" cy="2857501"/>
          </a:xfrm>
          <a:prstGeom prst="rect">
            <a:avLst/>
          </a:prstGeom>
          <a:solidFill>
            <a:schemeClr val="bg1">
              <a:lumMod val="95000"/>
            </a:schemeClr>
          </a:solidFill>
          <a:ln>
            <a:no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5" name="Picture Placeholder 7">
            <a:extLst>
              <a:ext uri="{FF2B5EF4-FFF2-40B4-BE49-F238E27FC236}">
                <a16:creationId xmlns:a16="http://schemas.microsoft.com/office/drawing/2014/main" id="{F4A443C2-77EF-4BEE-BB02-5D250E310F83}"/>
              </a:ext>
            </a:extLst>
          </p:cNvPr>
          <p:cNvSpPr>
            <a:spLocks noGrp="1"/>
          </p:cNvSpPr>
          <p:nvPr>
            <p:ph type="pic" sz="quarter" idx="12" hasCustomPrompt="1"/>
          </p:nvPr>
        </p:nvSpPr>
        <p:spPr>
          <a:xfrm>
            <a:off x="4643438" y="1428750"/>
            <a:ext cx="1914525" cy="2857501"/>
          </a:xfrm>
          <a:prstGeom prst="rect">
            <a:avLst/>
          </a:prstGeom>
          <a:solidFill>
            <a:schemeClr val="bg1">
              <a:lumMod val="95000"/>
            </a:schemeClr>
          </a:solidFill>
          <a:ln>
            <a:no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6" name="Picture Placeholder 7">
            <a:extLst>
              <a:ext uri="{FF2B5EF4-FFF2-40B4-BE49-F238E27FC236}">
                <a16:creationId xmlns:a16="http://schemas.microsoft.com/office/drawing/2014/main" id="{916ADD31-FC97-4564-9599-A3A00AC8F2AF}"/>
              </a:ext>
            </a:extLst>
          </p:cNvPr>
          <p:cNvSpPr>
            <a:spLocks noGrp="1"/>
          </p:cNvSpPr>
          <p:nvPr>
            <p:ph type="pic" sz="quarter" idx="13" hasCustomPrompt="1"/>
          </p:nvPr>
        </p:nvSpPr>
        <p:spPr>
          <a:xfrm>
            <a:off x="6743700" y="1428750"/>
            <a:ext cx="1914525" cy="2857501"/>
          </a:xfrm>
          <a:prstGeom prst="rect">
            <a:avLst/>
          </a:prstGeom>
          <a:solidFill>
            <a:schemeClr val="bg1">
              <a:lumMod val="95000"/>
            </a:schemeClr>
          </a:solidFill>
          <a:ln>
            <a:no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47316375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rketing_Plan_02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98985C-DF31-4386-AF54-47440DEE26BE}"/>
              </a:ext>
            </a:extLst>
          </p:cNvPr>
          <p:cNvSpPr>
            <a:spLocks noGrp="1"/>
          </p:cNvSpPr>
          <p:nvPr>
            <p:ph type="pic" sz="quarter" idx="10" hasCustomPrompt="1"/>
          </p:nvPr>
        </p:nvSpPr>
        <p:spPr>
          <a:xfrm>
            <a:off x="377190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6" name="Picture Placeholder 7">
            <a:extLst>
              <a:ext uri="{FF2B5EF4-FFF2-40B4-BE49-F238E27FC236}">
                <a16:creationId xmlns:a16="http://schemas.microsoft.com/office/drawing/2014/main" id="{0C98985C-DF31-4386-AF54-47440DEE26BE}"/>
              </a:ext>
            </a:extLst>
          </p:cNvPr>
          <p:cNvSpPr>
            <a:spLocks noGrp="1"/>
          </p:cNvSpPr>
          <p:nvPr>
            <p:ph type="pic" sz="quarter" idx="11" hasCustomPrompt="1"/>
          </p:nvPr>
        </p:nvSpPr>
        <p:spPr>
          <a:xfrm>
            <a:off x="542925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7" name="Picture Placeholder 7">
            <a:extLst>
              <a:ext uri="{FF2B5EF4-FFF2-40B4-BE49-F238E27FC236}">
                <a16:creationId xmlns:a16="http://schemas.microsoft.com/office/drawing/2014/main" id="{0C98985C-DF31-4386-AF54-47440DEE26BE}"/>
              </a:ext>
            </a:extLst>
          </p:cNvPr>
          <p:cNvSpPr>
            <a:spLocks noGrp="1"/>
          </p:cNvSpPr>
          <p:nvPr>
            <p:ph type="pic" sz="quarter" idx="12" hasCustomPrompt="1"/>
          </p:nvPr>
        </p:nvSpPr>
        <p:spPr>
          <a:xfrm>
            <a:off x="708660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8" name="Picture Placeholder 7">
            <a:extLst>
              <a:ext uri="{FF2B5EF4-FFF2-40B4-BE49-F238E27FC236}">
                <a16:creationId xmlns:a16="http://schemas.microsoft.com/office/drawing/2014/main" id="{0C98985C-DF31-4386-AF54-47440DEE26BE}"/>
              </a:ext>
            </a:extLst>
          </p:cNvPr>
          <p:cNvSpPr>
            <a:spLocks noGrp="1"/>
          </p:cNvSpPr>
          <p:nvPr>
            <p:ph type="pic" sz="quarter" idx="13" hasCustomPrompt="1"/>
          </p:nvPr>
        </p:nvSpPr>
        <p:spPr>
          <a:xfrm>
            <a:off x="45720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9" name="Picture Placeholder 7">
            <a:extLst>
              <a:ext uri="{FF2B5EF4-FFF2-40B4-BE49-F238E27FC236}">
                <a16:creationId xmlns:a16="http://schemas.microsoft.com/office/drawing/2014/main" id="{0C98985C-DF31-4386-AF54-47440DEE26BE}"/>
              </a:ext>
            </a:extLst>
          </p:cNvPr>
          <p:cNvSpPr>
            <a:spLocks noGrp="1"/>
          </p:cNvSpPr>
          <p:nvPr>
            <p:ph type="pic" sz="quarter" idx="14" hasCustomPrompt="1"/>
          </p:nvPr>
        </p:nvSpPr>
        <p:spPr>
          <a:xfrm>
            <a:off x="211455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4545499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rketing_Plan_026">
    <p:spTree>
      <p:nvGrpSpPr>
        <p:cNvPr id="1" name=""/>
        <p:cNvGrpSpPr/>
        <p:nvPr/>
      </p:nvGrpSpPr>
      <p:grpSpPr>
        <a:xfrm>
          <a:off x="0" y="0"/>
          <a:ext cx="0" cy="0"/>
          <a:chOff x="0" y="0"/>
          <a:chExt cx="0" cy="0"/>
        </a:xfrm>
      </p:grpSpPr>
      <p:sp>
        <p:nvSpPr>
          <p:cNvPr id="7" name="Picture Placeholder 6"/>
          <p:cNvSpPr>
            <a:spLocks noGrp="1"/>
          </p:cNvSpPr>
          <p:nvPr>
            <p:ph type="pic" sz="quarter" idx="38" hasCustomPrompt="1"/>
          </p:nvPr>
        </p:nvSpPr>
        <p:spPr>
          <a:xfrm>
            <a:off x="0" y="0"/>
            <a:ext cx="4561609" cy="5143500"/>
          </a:xfrm>
          <a:custGeom>
            <a:avLst/>
            <a:gdLst>
              <a:gd name="connsiteX0" fmla="*/ 0 w 4561609"/>
              <a:gd name="connsiteY0" fmla="*/ 0 h 5143500"/>
              <a:gd name="connsiteX1" fmla="*/ 4561609 w 4561609"/>
              <a:gd name="connsiteY1" fmla="*/ 0 h 5143500"/>
              <a:gd name="connsiteX2" fmla="*/ 4561609 w 4561609"/>
              <a:gd name="connsiteY2" fmla="*/ 5143500 h 5143500"/>
              <a:gd name="connsiteX3" fmla="*/ 0 w 4561609"/>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61609" h="5143500">
                <a:moveTo>
                  <a:pt x="0" y="0"/>
                </a:moveTo>
                <a:lnTo>
                  <a:pt x="4561609" y="0"/>
                </a:lnTo>
                <a:lnTo>
                  <a:pt x="4561609" y="5143500"/>
                </a:lnTo>
                <a:lnTo>
                  <a:pt x="0" y="514350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49046289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rketing_Plan_02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27" hasCustomPrompt="1"/>
          </p:nvPr>
        </p:nvSpPr>
        <p:spPr>
          <a:xfrm>
            <a:off x="0" y="-2"/>
            <a:ext cx="5312229" cy="5143501"/>
          </a:xfrm>
          <a:custGeom>
            <a:avLst/>
            <a:gdLst>
              <a:gd name="connsiteX0" fmla="*/ 0 w 5312229"/>
              <a:gd name="connsiteY0" fmla="*/ 0 h 4419600"/>
              <a:gd name="connsiteX1" fmla="*/ 5312229 w 5312229"/>
              <a:gd name="connsiteY1" fmla="*/ 0 h 4419600"/>
              <a:gd name="connsiteX2" fmla="*/ 5312229 w 5312229"/>
              <a:gd name="connsiteY2" fmla="*/ 4419600 h 4419600"/>
              <a:gd name="connsiteX3" fmla="*/ 0 w 5312229"/>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5312229" h="4419600">
                <a:moveTo>
                  <a:pt x="0" y="0"/>
                </a:moveTo>
                <a:lnTo>
                  <a:pt x="5312229" y="0"/>
                </a:lnTo>
                <a:lnTo>
                  <a:pt x="5312229" y="4419600"/>
                </a:lnTo>
                <a:lnTo>
                  <a:pt x="0" y="4419600"/>
                </a:lnTo>
                <a:close/>
              </a:path>
            </a:pathLst>
          </a:custGeom>
          <a:solidFill>
            <a:schemeClr val="bg1">
              <a:lumMod val="95000"/>
            </a:schemeClr>
          </a:solidFill>
          <a:ln>
            <a:noFill/>
          </a:ln>
          <a:effectLst/>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5922626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2606-40B8-F64D-AE21-317D26048A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8943E-5E63-D641-A82A-94CDC5D7C9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796159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arketing_Plan_031">
    <p:spTree>
      <p:nvGrpSpPr>
        <p:cNvPr id="1" name=""/>
        <p:cNvGrpSpPr/>
        <p:nvPr/>
      </p:nvGrpSpPr>
      <p:grpSpPr>
        <a:xfrm>
          <a:off x="0" y="0"/>
          <a:ext cx="0" cy="0"/>
          <a:chOff x="0" y="0"/>
          <a:chExt cx="0" cy="0"/>
        </a:xfrm>
      </p:grpSpPr>
      <p:sp>
        <p:nvSpPr>
          <p:cNvPr id="11" name="Picture Placeholder 10"/>
          <p:cNvSpPr>
            <a:spLocks noGrp="1"/>
          </p:cNvSpPr>
          <p:nvPr>
            <p:ph type="pic" sz="quarter" idx="32" hasCustomPrompt="1"/>
          </p:nvPr>
        </p:nvSpPr>
        <p:spPr>
          <a:xfrm>
            <a:off x="396240" y="698474"/>
            <a:ext cx="2407920" cy="2809238"/>
          </a:xfrm>
          <a:custGeom>
            <a:avLst/>
            <a:gdLst>
              <a:gd name="connsiteX0" fmla="*/ 0 w 2407920"/>
              <a:gd name="connsiteY0" fmla="*/ 0 h 2809238"/>
              <a:gd name="connsiteX1" fmla="*/ 2407920 w 2407920"/>
              <a:gd name="connsiteY1" fmla="*/ 0 h 2809238"/>
              <a:gd name="connsiteX2" fmla="*/ 2407920 w 2407920"/>
              <a:gd name="connsiteY2" fmla="*/ 2809238 h 2809238"/>
              <a:gd name="connsiteX3" fmla="*/ 0 w 2407920"/>
              <a:gd name="connsiteY3" fmla="*/ 2809238 h 2809238"/>
            </a:gdLst>
            <a:ahLst/>
            <a:cxnLst>
              <a:cxn ang="0">
                <a:pos x="connsiteX0" y="connsiteY0"/>
              </a:cxn>
              <a:cxn ang="0">
                <a:pos x="connsiteX1" y="connsiteY1"/>
              </a:cxn>
              <a:cxn ang="0">
                <a:pos x="connsiteX2" y="connsiteY2"/>
              </a:cxn>
              <a:cxn ang="0">
                <a:pos x="connsiteX3" y="connsiteY3"/>
              </a:cxn>
            </a:cxnLst>
            <a:rect l="l" t="t" r="r" b="b"/>
            <a:pathLst>
              <a:path w="2407920" h="2809238">
                <a:moveTo>
                  <a:pt x="0" y="0"/>
                </a:moveTo>
                <a:lnTo>
                  <a:pt x="2407920" y="0"/>
                </a:lnTo>
                <a:lnTo>
                  <a:pt x="2407920" y="2809238"/>
                </a:lnTo>
                <a:lnTo>
                  <a:pt x="0" y="2809238"/>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3368040" y="698474"/>
            <a:ext cx="2407920" cy="2809238"/>
          </a:xfrm>
          <a:custGeom>
            <a:avLst/>
            <a:gdLst>
              <a:gd name="connsiteX0" fmla="*/ 0 w 2407920"/>
              <a:gd name="connsiteY0" fmla="*/ 0 h 2809238"/>
              <a:gd name="connsiteX1" fmla="*/ 2407920 w 2407920"/>
              <a:gd name="connsiteY1" fmla="*/ 0 h 2809238"/>
              <a:gd name="connsiteX2" fmla="*/ 2407920 w 2407920"/>
              <a:gd name="connsiteY2" fmla="*/ 2809238 h 2809238"/>
              <a:gd name="connsiteX3" fmla="*/ 0 w 2407920"/>
              <a:gd name="connsiteY3" fmla="*/ 2809238 h 2809238"/>
            </a:gdLst>
            <a:ahLst/>
            <a:cxnLst>
              <a:cxn ang="0">
                <a:pos x="connsiteX0" y="connsiteY0"/>
              </a:cxn>
              <a:cxn ang="0">
                <a:pos x="connsiteX1" y="connsiteY1"/>
              </a:cxn>
              <a:cxn ang="0">
                <a:pos x="connsiteX2" y="connsiteY2"/>
              </a:cxn>
              <a:cxn ang="0">
                <a:pos x="connsiteX3" y="connsiteY3"/>
              </a:cxn>
            </a:cxnLst>
            <a:rect l="l" t="t" r="r" b="b"/>
            <a:pathLst>
              <a:path w="2407920" h="2809238">
                <a:moveTo>
                  <a:pt x="0" y="0"/>
                </a:moveTo>
                <a:lnTo>
                  <a:pt x="2407920" y="0"/>
                </a:lnTo>
                <a:lnTo>
                  <a:pt x="2407920" y="2809238"/>
                </a:lnTo>
                <a:lnTo>
                  <a:pt x="0" y="2809238"/>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339840" y="698474"/>
            <a:ext cx="2407920" cy="2809238"/>
          </a:xfrm>
          <a:custGeom>
            <a:avLst/>
            <a:gdLst>
              <a:gd name="connsiteX0" fmla="*/ 0 w 2407920"/>
              <a:gd name="connsiteY0" fmla="*/ 0 h 2809238"/>
              <a:gd name="connsiteX1" fmla="*/ 2407920 w 2407920"/>
              <a:gd name="connsiteY1" fmla="*/ 0 h 2809238"/>
              <a:gd name="connsiteX2" fmla="*/ 2407920 w 2407920"/>
              <a:gd name="connsiteY2" fmla="*/ 2809238 h 2809238"/>
              <a:gd name="connsiteX3" fmla="*/ 0 w 2407920"/>
              <a:gd name="connsiteY3" fmla="*/ 2809238 h 2809238"/>
            </a:gdLst>
            <a:ahLst/>
            <a:cxnLst>
              <a:cxn ang="0">
                <a:pos x="connsiteX0" y="connsiteY0"/>
              </a:cxn>
              <a:cxn ang="0">
                <a:pos x="connsiteX1" y="connsiteY1"/>
              </a:cxn>
              <a:cxn ang="0">
                <a:pos x="connsiteX2" y="connsiteY2"/>
              </a:cxn>
              <a:cxn ang="0">
                <a:pos x="connsiteX3" y="connsiteY3"/>
              </a:cxn>
            </a:cxnLst>
            <a:rect l="l" t="t" r="r" b="b"/>
            <a:pathLst>
              <a:path w="2407920" h="2809238">
                <a:moveTo>
                  <a:pt x="0" y="0"/>
                </a:moveTo>
                <a:lnTo>
                  <a:pt x="2407920" y="0"/>
                </a:lnTo>
                <a:lnTo>
                  <a:pt x="2407920" y="2809238"/>
                </a:lnTo>
                <a:lnTo>
                  <a:pt x="0" y="2809238"/>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35490059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Marketing_Plan_034">
    <p:spTree>
      <p:nvGrpSpPr>
        <p:cNvPr id="1" name=""/>
        <p:cNvGrpSpPr/>
        <p:nvPr/>
      </p:nvGrpSpPr>
      <p:grpSpPr>
        <a:xfrm>
          <a:off x="0" y="0"/>
          <a:ext cx="0" cy="0"/>
          <a:chOff x="0" y="0"/>
          <a:chExt cx="0" cy="0"/>
        </a:xfrm>
      </p:grpSpPr>
      <p:sp>
        <p:nvSpPr>
          <p:cNvPr id="17" name="Picture Placeholder 16"/>
          <p:cNvSpPr>
            <a:spLocks noGrp="1"/>
          </p:cNvSpPr>
          <p:nvPr>
            <p:ph type="pic" sz="quarter" idx="41" hasCustomPrompt="1"/>
          </p:nvPr>
        </p:nvSpPr>
        <p:spPr>
          <a:xfrm>
            <a:off x="419463" y="831850"/>
            <a:ext cx="2538548" cy="3478530"/>
          </a:xfrm>
          <a:custGeom>
            <a:avLst/>
            <a:gdLst>
              <a:gd name="connsiteX0" fmla="*/ 0 w 2538548"/>
              <a:gd name="connsiteY0" fmla="*/ 0 h 3478530"/>
              <a:gd name="connsiteX1" fmla="*/ 2538548 w 2538548"/>
              <a:gd name="connsiteY1" fmla="*/ 0 h 3478530"/>
              <a:gd name="connsiteX2" fmla="*/ 2538548 w 2538548"/>
              <a:gd name="connsiteY2" fmla="*/ 3478530 h 3478530"/>
              <a:gd name="connsiteX3" fmla="*/ 0 w 2538548"/>
              <a:gd name="connsiteY3" fmla="*/ 3478530 h 3478530"/>
            </a:gdLst>
            <a:ahLst/>
            <a:cxnLst>
              <a:cxn ang="0">
                <a:pos x="connsiteX0" y="connsiteY0"/>
              </a:cxn>
              <a:cxn ang="0">
                <a:pos x="connsiteX1" y="connsiteY1"/>
              </a:cxn>
              <a:cxn ang="0">
                <a:pos x="connsiteX2" y="connsiteY2"/>
              </a:cxn>
              <a:cxn ang="0">
                <a:pos x="connsiteX3" y="connsiteY3"/>
              </a:cxn>
            </a:cxnLst>
            <a:rect l="l" t="t" r="r" b="b"/>
            <a:pathLst>
              <a:path w="2538548" h="3478530">
                <a:moveTo>
                  <a:pt x="0" y="0"/>
                </a:moveTo>
                <a:lnTo>
                  <a:pt x="2538548" y="0"/>
                </a:lnTo>
                <a:lnTo>
                  <a:pt x="2538548" y="3478530"/>
                </a:lnTo>
                <a:lnTo>
                  <a:pt x="0" y="347853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8" name="Picture Placeholder 17"/>
          <p:cNvSpPr>
            <a:spLocks noGrp="1"/>
          </p:cNvSpPr>
          <p:nvPr>
            <p:ph type="pic" sz="quarter" idx="42" hasCustomPrompt="1"/>
          </p:nvPr>
        </p:nvSpPr>
        <p:spPr>
          <a:xfrm>
            <a:off x="3004457" y="831850"/>
            <a:ext cx="1554480" cy="1131570"/>
          </a:xfrm>
          <a:custGeom>
            <a:avLst/>
            <a:gdLst>
              <a:gd name="connsiteX0" fmla="*/ 0 w 1554480"/>
              <a:gd name="connsiteY0" fmla="*/ 0 h 1131570"/>
              <a:gd name="connsiteX1" fmla="*/ 1554480 w 1554480"/>
              <a:gd name="connsiteY1" fmla="*/ 0 h 1131570"/>
              <a:gd name="connsiteX2" fmla="*/ 1554480 w 1554480"/>
              <a:gd name="connsiteY2" fmla="*/ 1131570 h 1131570"/>
              <a:gd name="connsiteX3" fmla="*/ 0 w 1554480"/>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1554480" h="1131570">
                <a:moveTo>
                  <a:pt x="0" y="0"/>
                </a:moveTo>
                <a:lnTo>
                  <a:pt x="1554480" y="0"/>
                </a:lnTo>
                <a:lnTo>
                  <a:pt x="1554480" y="1131570"/>
                </a:lnTo>
                <a:lnTo>
                  <a:pt x="0" y="113157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6" name="Picture Placeholder 15"/>
          <p:cNvSpPr>
            <a:spLocks noGrp="1"/>
          </p:cNvSpPr>
          <p:nvPr>
            <p:ph type="pic" sz="quarter" idx="43" hasCustomPrompt="1"/>
          </p:nvPr>
        </p:nvSpPr>
        <p:spPr>
          <a:xfrm>
            <a:off x="3004457" y="2005965"/>
            <a:ext cx="1554480" cy="1131570"/>
          </a:xfrm>
          <a:custGeom>
            <a:avLst/>
            <a:gdLst>
              <a:gd name="connsiteX0" fmla="*/ 0 w 1554480"/>
              <a:gd name="connsiteY0" fmla="*/ 0 h 1131570"/>
              <a:gd name="connsiteX1" fmla="*/ 1554480 w 1554480"/>
              <a:gd name="connsiteY1" fmla="*/ 0 h 1131570"/>
              <a:gd name="connsiteX2" fmla="*/ 1554480 w 1554480"/>
              <a:gd name="connsiteY2" fmla="*/ 1131570 h 1131570"/>
              <a:gd name="connsiteX3" fmla="*/ 0 w 1554480"/>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1554480" h="1131570">
                <a:moveTo>
                  <a:pt x="0" y="0"/>
                </a:moveTo>
                <a:lnTo>
                  <a:pt x="1554480" y="0"/>
                </a:lnTo>
                <a:lnTo>
                  <a:pt x="1554480" y="1131570"/>
                </a:lnTo>
                <a:lnTo>
                  <a:pt x="0" y="113157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6605084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Marketing_Plan_035">
    <p:spTree>
      <p:nvGrpSpPr>
        <p:cNvPr id="1" name=""/>
        <p:cNvGrpSpPr/>
        <p:nvPr/>
      </p:nvGrpSpPr>
      <p:grpSpPr>
        <a:xfrm>
          <a:off x="0" y="0"/>
          <a:ext cx="0" cy="0"/>
          <a:chOff x="0" y="0"/>
          <a:chExt cx="0" cy="0"/>
        </a:xfrm>
      </p:grpSpPr>
      <p:sp>
        <p:nvSpPr>
          <p:cNvPr id="15" name="Picture Placeholder 14"/>
          <p:cNvSpPr>
            <a:spLocks noGrp="1"/>
          </p:cNvSpPr>
          <p:nvPr>
            <p:ph type="pic" sz="quarter" idx="43" hasCustomPrompt="1"/>
          </p:nvPr>
        </p:nvSpPr>
        <p:spPr>
          <a:xfrm>
            <a:off x="4937376" y="2599535"/>
            <a:ext cx="1879599" cy="2543965"/>
          </a:xfrm>
          <a:custGeom>
            <a:avLst/>
            <a:gdLst>
              <a:gd name="connsiteX0" fmla="*/ 0 w 1879599"/>
              <a:gd name="connsiteY0" fmla="*/ 0 h 1710845"/>
              <a:gd name="connsiteX1" fmla="*/ 1879599 w 1879599"/>
              <a:gd name="connsiteY1" fmla="*/ 0 h 1710845"/>
              <a:gd name="connsiteX2" fmla="*/ 1879599 w 1879599"/>
              <a:gd name="connsiteY2" fmla="*/ 1710845 h 1710845"/>
              <a:gd name="connsiteX3" fmla="*/ 0 w 1879599"/>
              <a:gd name="connsiteY3" fmla="*/ 1710845 h 1710845"/>
            </a:gdLst>
            <a:ahLst/>
            <a:cxnLst>
              <a:cxn ang="0">
                <a:pos x="connsiteX0" y="connsiteY0"/>
              </a:cxn>
              <a:cxn ang="0">
                <a:pos x="connsiteX1" y="connsiteY1"/>
              </a:cxn>
              <a:cxn ang="0">
                <a:pos x="connsiteX2" y="connsiteY2"/>
              </a:cxn>
              <a:cxn ang="0">
                <a:pos x="connsiteX3" y="connsiteY3"/>
              </a:cxn>
            </a:cxnLst>
            <a:rect l="l" t="t" r="r" b="b"/>
            <a:pathLst>
              <a:path w="1879599" h="1710845">
                <a:moveTo>
                  <a:pt x="0" y="0"/>
                </a:moveTo>
                <a:lnTo>
                  <a:pt x="1879599" y="0"/>
                </a:lnTo>
                <a:lnTo>
                  <a:pt x="1879599" y="1710845"/>
                </a:lnTo>
                <a:lnTo>
                  <a:pt x="0" y="1710845"/>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4" name="Picture Placeholder 13"/>
          <p:cNvSpPr>
            <a:spLocks noGrp="1"/>
          </p:cNvSpPr>
          <p:nvPr>
            <p:ph type="pic" sz="quarter" idx="44" hasCustomPrompt="1"/>
          </p:nvPr>
        </p:nvSpPr>
        <p:spPr>
          <a:xfrm>
            <a:off x="4937376" y="831850"/>
            <a:ext cx="1879599" cy="1710845"/>
          </a:xfrm>
          <a:custGeom>
            <a:avLst/>
            <a:gdLst>
              <a:gd name="connsiteX0" fmla="*/ 0 w 1879599"/>
              <a:gd name="connsiteY0" fmla="*/ 0 h 1710845"/>
              <a:gd name="connsiteX1" fmla="*/ 1879599 w 1879599"/>
              <a:gd name="connsiteY1" fmla="*/ 0 h 1710845"/>
              <a:gd name="connsiteX2" fmla="*/ 1879599 w 1879599"/>
              <a:gd name="connsiteY2" fmla="*/ 1710845 h 1710845"/>
              <a:gd name="connsiteX3" fmla="*/ 0 w 1879599"/>
              <a:gd name="connsiteY3" fmla="*/ 1710845 h 1710845"/>
            </a:gdLst>
            <a:ahLst/>
            <a:cxnLst>
              <a:cxn ang="0">
                <a:pos x="connsiteX0" y="connsiteY0"/>
              </a:cxn>
              <a:cxn ang="0">
                <a:pos x="connsiteX1" y="connsiteY1"/>
              </a:cxn>
              <a:cxn ang="0">
                <a:pos x="connsiteX2" y="connsiteY2"/>
              </a:cxn>
              <a:cxn ang="0">
                <a:pos x="connsiteX3" y="connsiteY3"/>
              </a:cxn>
            </a:cxnLst>
            <a:rect l="l" t="t" r="r" b="b"/>
            <a:pathLst>
              <a:path w="1879599" h="1710845">
                <a:moveTo>
                  <a:pt x="0" y="0"/>
                </a:moveTo>
                <a:lnTo>
                  <a:pt x="1879599" y="0"/>
                </a:lnTo>
                <a:lnTo>
                  <a:pt x="1879599" y="1710845"/>
                </a:lnTo>
                <a:lnTo>
                  <a:pt x="0" y="1710845"/>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3" name="Picture Placeholder 12"/>
          <p:cNvSpPr>
            <a:spLocks noGrp="1"/>
          </p:cNvSpPr>
          <p:nvPr>
            <p:ph type="pic" sz="quarter" idx="45" hasCustomPrompt="1"/>
          </p:nvPr>
        </p:nvSpPr>
        <p:spPr>
          <a:xfrm>
            <a:off x="6862116" y="0"/>
            <a:ext cx="1879599" cy="4310380"/>
          </a:xfrm>
          <a:custGeom>
            <a:avLst/>
            <a:gdLst>
              <a:gd name="connsiteX0" fmla="*/ 0 w 1879599"/>
              <a:gd name="connsiteY0" fmla="*/ 0 h 3478530"/>
              <a:gd name="connsiteX1" fmla="*/ 1879599 w 1879599"/>
              <a:gd name="connsiteY1" fmla="*/ 0 h 3478530"/>
              <a:gd name="connsiteX2" fmla="*/ 1879599 w 1879599"/>
              <a:gd name="connsiteY2" fmla="*/ 3478530 h 3478530"/>
              <a:gd name="connsiteX3" fmla="*/ 0 w 1879599"/>
              <a:gd name="connsiteY3" fmla="*/ 3478530 h 3478530"/>
            </a:gdLst>
            <a:ahLst/>
            <a:cxnLst>
              <a:cxn ang="0">
                <a:pos x="connsiteX0" y="connsiteY0"/>
              </a:cxn>
              <a:cxn ang="0">
                <a:pos x="connsiteX1" y="connsiteY1"/>
              </a:cxn>
              <a:cxn ang="0">
                <a:pos x="connsiteX2" y="connsiteY2"/>
              </a:cxn>
              <a:cxn ang="0">
                <a:pos x="connsiteX3" y="connsiteY3"/>
              </a:cxn>
            </a:cxnLst>
            <a:rect l="l" t="t" r="r" b="b"/>
            <a:pathLst>
              <a:path w="1879599" h="3478530">
                <a:moveTo>
                  <a:pt x="0" y="0"/>
                </a:moveTo>
                <a:lnTo>
                  <a:pt x="1879599" y="0"/>
                </a:lnTo>
                <a:lnTo>
                  <a:pt x="1879599" y="3478530"/>
                </a:lnTo>
                <a:lnTo>
                  <a:pt x="0" y="347853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5" name="Rectangle 4">
            <a:extLst>
              <a:ext uri="{FF2B5EF4-FFF2-40B4-BE49-F238E27FC236}">
                <a16:creationId xmlns:a16="http://schemas.microsoft.com/office/drawing/2014/main" id="{16BD00F7-F9A7-FC45-AD98-09365F6AAF1A}"/>
              </a:ext>
            </a:extLst>
          </p:cNvPr>
          <p:cNvSpPr/>
          <p:nvPr/>
        </p:nvSpPr>
        <p:spPr bwMode="auto">
          <a:xfrm>
            <a:off x="6862116" y="4781550"/>
            <a:ext cx="2133600" cy="2286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Tree>
    <p:extLst>
      <p:ext uri="{BB962C8B-B14F-4D97-AF65-F5344CB8AC3E}">
        <p14:creationId xmlns:p14="http://schemas.microsoft.com/office/powerpoint/2010/main" val="389910681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rketing_Plan_018">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9" hasCustomPrompt="1"/>
          </p:nvPr>
        </p:nvSpPr>
        <p:spPr>
          <a:xfrm>
            <a:off x="1229360" y="-1"/>
            <a:ext cx="3888486" cy="5143500"/>
          </a:xfrm>
          <a:custGeom>
            <a:avLst/>
            <a:gdLst>
              <a:gd name="connsiteX0" fmla="*/ 0 w 3888486"/>
              <a:gd name="connsiteY0" fmla="*/ 0 h 5143500"/>
              <a:gd name="connsiteX1" fmla="*/ 3888486 w 3888486"/>
              <a:gd name="connsiteY1" fmla="*/ 0 h 5143500"/>
              <a:gd name="connsiteX2" fmla="*/ 3888486 w 3888486"/>
              <a:gd name="connsiteY2" fmla="*/ 5143500 h 5143500"/>
              <a:gd name="connsiteX3" fmla="*/ 0 w 388848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3888486" h="5143500">
                <a:moveTo>
                  <a:pt x="0" y="0"/>
                </a:moveTo>
                <a:lnTo>
                  <a:pt x="3888486" y="0"/>
                </a:lnTo>
                <a:lnTo>
                  <a:pt x="3888486"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
        <p:nvSpPr>
          <p:cNvPr id="3" name="Rectangle 2">
            <a:extLst>
              <a:ext uri="{FF2B5EF4-FFF2-40B4-BE49-F238E27FC236}">
                <a16:creationId xmlns:a16="http://schemas.microsoft.com/office/drawing/2014/main" id="{12AA257D-3D03-8449-A8DD-4632BE0262B2}"/>
              </a:ext>
            </a:extLst>
          </p:cNvPr>
          <p:cNvSpPr/>
          <p:nvPr/>
        </p:nvSpPr>
        <p:spPr bwMode="auto">
          <a:xfrm>
            <a:off x="0" y="4781550"/>
            <a:ext cx="1229360" cy="2286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Tree>
    <p:extLst>
      <p:ext uri="{BB962C8B-B14F-4D97-AF65-F5344CB8AC3E}">
        <p14:creationId xmlns:p14="http://schemas.microsoft.com/office/powerpoint/2010/main" val="346726328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arketing_Plan_036">
    <p:spTree>
      <p:nvGrpSpPr>
        <p:cNvPr id="1" name=""/>
        <p:cNvGrpSpPr/>
        <p:nvPr/>
      </p:nvGrpSpPr>
      <p:grpSpPr>
        <a:xfrm>
          <a:off x="0" y="0"/>
          <a:ext cx="0" cy="0"/>
          <a:chOff x="0" y="0"/>
          <a:chExt cx="0" cy="0"/>
        </a:xfrm>
      </p:grpSpPr>
      <p:sp>
        <p:nvSpPr>
          <p:cNvPr id="12" name="Picture Placeholder 11"/>
          <p:cNvSpPr>
            <a:spLocks noGrp="1"/>
          </p:cNvSpPr>
          <p:nvPr>
            <p:ph type="pic" sz="quarter" idx="39" hasCustomPrompt="1"/>
          </p:nvPr>
        </p:nvSpPr>
        <p:spPr>
          <a:xfrm>
            <a:off x="3054925" y="1621524"/>
            <a:ext cx="2997331" cy="1796443"/>
          </a:xfrm>
          <a:custGeom>
            <a:avLst/>
            <a:gdLst>
              <a:gd name="connsiteX0" fmla="*/ 0 w 2997331"/>
              <a:gd name="connsiteY0" fmla="*/ 0 h 1796443"/>
              <a:gd name="connsiteX1" fmla="*/ 2997331 w 2997331"/>
              <a:gd name="connsiteY1" fmla="*/ 0 h 1796443"/>
              <a:gd name="connsiteX2" fmla="*/ 2997331 w 2997331"/>
              <a:gd name="connsiteY2" fmla="*/ 1796443 h 1796443"/>
              <a:gd name="connsiteX3" fmla="*/ 0 w 2997331"/>
              <a:gd name="connsiteY3" fmla="*/ 1796443 h 1796443"/>
            </a:gdLst>
            <a:ahLst/>
            <a:cxnLst>
              <a:cxn ang="0">
                <a:pos x="connsiteX0" y="connsiteY0"/>
              </a:cxn>
              <a:cxn ang="0">
                <a:pos x="connsiteX1" y="connsiteY1"/>
              </a:cxn>
              <a:cxn ang="0">
                <a:pos x="connsiteX2" y="connsiteY2"/>
              </a:cxn>
              <a:cxn ang="0">
                <a:pos x="connsiteX3" y="connsiteY3"/>
              </a:cxn>
            </a:cxnLst>
            <a:rect l="l" t="t" r="r" b="b"/>
            <a:pathLst>
              <a:path w="2997331" h="1796443">
                <a:moveTo>
                  <a:pt x="0" y="0"/>
                </a:moveTo>
                <a:lnTo>
                  <a:pt x="2997331" y="0"/>
                </a:lnTo>
                <a:lnTo>
                  <a:pt x="2997331" y="1796443"/>
                </a:lnTo>
                <a:lnTo>
                  <a:pt x="0" y="1796443"/>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57043132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Marketing_Plan_037">
    <p:spTree>
      <p:nvGrpSpPr>
        <p:cNvPr id="1" name=""/>
        <p:cNvGrpSpPr/>
        <p:nvPr/>
      </p:nvGrpSpPr>
      <p:grpSpPr>
        <a:xfrm>
          <a:off x="0" y="0"/>
          <a:ext cx="0" cy="0"/>
          <a:chOff x="0" y="0"/>
          <a:chExt cx="0" cy="0"/>
        </a:xfrm>
      </p:grpSpPr>
      <p:sp>
        <p:nvSpPr>
          <p:cNvPr id="4" name="Picture Placeholder 3"/>
          <p:cNvSpPr>
            <a:spLocks noGrp="1"/>
          </p:cNvSpPr>
          <p:nvPr>
            <p:ph type="pic" sz="quarter" idx="39" hasCustomPrompt="1"/>
          </p:nvPr>
        </p:nvSpPr>
        <p:spPr>
          <a:xfrm>
            <a:off x="3155914" y="748123"/>
            <a:ext cx="1655384" cy="3693552"/>
          </a:xfrm>
          <a:custGeom>
            <a:avLst/>
            <a:gdLst>
              <a:gd name="connsiteX0" fmla="*/ 278347 w 1655384"/>
              <a:gd name="connsiteY0" fmla="*/ 0 h 3693552"/>
              <a:gd name="connsiteX1" fmla="*/ 394989 w 1655384"/>
              <a:gd name="connsiteY1" fmla="*/ 0 h 3693552"/>
              <a:gd name="connsiteX2" fmla="*/ 494382 w 1655384"/>
              <a:gd name="connsiteY2" fmla="*/ 107768 h 3693552"/>
              <a:gd name="connsiteX3" fmla="*/ 791101 w 1655384"/>
              <a:gd name="connsiteY3" fmla="*/ 107913 h 3693552"/>
              <a:gd name="connsiteX4" fmla="*/ 791102 w 1655384"/>
              <a:gd name="connsiteY4" fmla="*/ 107964 h 3693552"/>
              <a:gd name="connsiteX5" fmla="*/ 843364 w 1655384"/>
              <a:gd name="connsiteY5" fmla="*/ 107938 h 3693552"/>
              <a:gd name="connsiteX6" fmla="*/ 895626 w 1655384"/>
              <a:gd name="connsiteY6" fmla="*/ 107964 h 3693552"/>
              <a:gd name="connsiteX7" fmla="*/ 895626 w 1655384"/>
              <a:gd name="connsiteY7" fmla="*/ 107913 h 3693552"/>
              <a:gd name="connsiteX8" fmla="*/ 1192346 w 1655384"/>
              <a:gd name="connsiteY8" fmla="*/ 107768 h 3693552"/>
              <a:gd name="connsiteX9" fmla="*/ 1291739 w 1655384"/>
              <a:gd name="connsiteY9" fmla="*/ 0 h 3693552"/>
              <a:gd name="connsiteX10" fmla="*/ 1473932 w 1655384"/>
              <a:gd name="connsiteY10" fmla="*/ 0 h 3693552"/>
              <a:gd name="connsiteX11" fmla="*/ 1473932 w 1655384"/>
              <a:gd name="connsiteY11" fmla="*/ 54 h 3693552"/>
              <a:gd name="connsiteX12" fmla="*/ 1382071 w 1655384"/>
              <a:gd name="connsiteY12" fmla="*/ 54 h 3693552"/>
              <a:gd name="connsiteX13" fmla="*/ 1376129 w 1655384"/>
              <a:gd name="connsiteY13" fmla="*/ 54 h 3693552"/>
              <a:gd name="connsiteX14" fmla="*/ 1376129 w 1655384"/>
              <a:gd name="connsiteY14" fmla="*/ 703 h 3693552"/>
              <a:gd name="connsiteX15" fmla="*/ 1382071 w 1655384"/>
              <a:gd name="connsiteY15" fmla="*/ 54 h 3693552"/>
              <a:gd name="connsiteX16" fmla="*/ 1650773 w 1655384"/>
              <a:gd name="connsiteY16" fmla="*/ 237220 h 3693552"/>
              <a:gd name="connsiteX17" fmla="*/ 1655384 w 1655384"/>
              <a:gd name="connsiteY17" fmla="*/ 286770 h 3693552"/>
              <a:gd name="connsiteX18" fmla="*/ 1655384 w 1655384"/>
              <a:gd name="connsiteY18" fmla="*/ 3395149 h 3693552"/>
              <a:gd name="connsiteX19" fmla="*/ 1654775 w 1655384"/>
              <a:gd name="connsiteY19" fmla="*/ 3395149 h 3693552"/>
              <a:gd name="connsiteX20" fmla="*/ 1655384 w 1655384"/>
              <a:gd name="connsiteY20" fmla="*/ 3401476 h 3693552"/>
              <a:gd name="connsiteX21" fmla="*/ 1432674 w 1655384"/>
              <a:gd name="connsiteY21" fmla="*/ 3687618 h 3693552"/>
              <a:gd name="connsiteX22" fmla="*/ 1377089 w 1655384"/>
              <a:gd name="connsiteY22" fmla="*/ 3693486 h 3693552"/>
              <a:gd name="connsiteX23" fmla="*/ 1377089 w 1655384"/>
              <a:gd name="connsiteY23" fmla="*/ 3693552 h 3693552"/>
              <a:gd name="connsiteX24" fmla="*/ 280215 w 1655384"/>
              <a:gd name="connsiteY24" fmla="*/ 3693552 h 3693552"/>
              <a:gd name="connsiteX25" fmla="*/ 280215 w 1655384"/>
              <a:gd name="connsiteY25" fmla="*/ 3693247 h 3693552"/>
              <a:gd name="connsiteX26" fmla="*/ 277420 w 1655384"/>
              <a:gd name="connsiteY26" fmla="*/ 3693552 h 3693552"/>
              <a:gd name="connsiteX27" fmla="*/ 272475 w 1655384"/>
              <a:gd name="connsiteY27" fmla="*/ 3693552 h 3693552"/>
              <a:gd name="connsiteX28" fmla="*/ 179969 w 1655384"/>
              <a:gd name="connsiteY28" fmla="*/ 3675873 h 3693552"/>
              <a:gd name="connsiteX29" fmla="*/ 5572 w 1655384"/>
              <a:gd name="connsiteY29" fmla="*/ 3456730 h 3693552"/>
              <a:gd name="connsiteX30" fmla="*/ 62 w 1655384"/>
              <a:gd name="connsiteY30" fmla="*/ 3397537 h 3693552"/>
              <a:gd name="connsiteX31" fmla="*/ 0 w 1655384"/>
              <a:gd name="connsiteY31" fmla="*/ 3397537 h 3693552"/>
              <a:gd name="connsiteX32" fmla="*/ 0 w 1655384"/>
              <a:gd name="connsiteY32" fmla="*/ 258848 h 3693552"/>
              <a:gd name="connsiteX33" fmla="*/ 1572 w 1655384"/>
              <a:gd name="connsiteY33" fmla="*/ 240374 h 3693552"/>
              <a:gd name="connsiteX34" fmla="*/ 222186 w 1655384"/>
              <a:gd name="connsiteY34" fmla="*/ 5934 h 3693552"/>
              <a:gd name="connsiteX35" fmla="*/ 278347 w 1655384"/>
              <a:gd name="connsiteY35" fmla="*/ 67 h 369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55384" h="3693552">
                <a:moveTo>
                  <a:pt x="278347" y="0"/>
                </a:moveTo>
                <a:lnTo>
                  <a:pt x="394989" y="0"/>
                </a:lnTo>
                <a:cubicBezTo>
                  <a:pt x="434481" y="14260"/>
                  <a:pt x="433307" y="104155"/>
                  <a:pt x="494382" y="107768"/>
                </a:cubicBezTo>
                <a:lnTo>
                  <a:pt x="791101" y="107913"/>
                </a:lnTo>
                <a:lnTo>
                  <a:pt x="791102" y="107964"/>
                </a:lnTo>
                <a:lnTo>
                  <a:pt x="843364" y="107938"/>
                </a:lnTo>
                <a:lnTo>
                  <a:pt x="895626" y="107964"/>
                </a:lnTo>
                <a:lnTo>
                  <a:pt x="895626" y="107913"/>
                </a:lnTo>
                <a:lnTo>
                  <a:pt x="1192346" y="107768"/>
                </a:lnTo>
                <a:cubicBezTo>
                  <a:pt x="1253420" y="104155"/>
                  <a:pt x="1252247" y="14260"/>
                  <a:pt x="1291739" y="0"/>
                </a:cubicBezTo>
                <a:lnTo>
                  <a:pt x="1473932" y="0"/>
                </a:lnTo>
                <a:lnTo>
                  <a:pt x="1473932" y="54"/>
                </a:lnTo>
                <a:lnTo>
                  <a:pt x="1382071" y="54"/>
                </a:lnTo>
                <a:lnTo>
                  <a:pt x="1376129" y="54"/>
                </a:lnTo>
                <a:lnTo>
                  <a:pt x="1376129" y="703"/>
                </a:lnTo>
                <a:lnTo>
                  <a:pt x="1382071" y="54"/>
                </a:lnTo>
                <a:cubicBezTo>
                  <a:pt x="1514614" y="54"/>
                  <a:pt x="1625198" y="101869"/>
                  <a:pt x="1650773" y="237220"/>
                </a:cubicBezTo>
                <a:lnTo>
                  <a:pt x="1655384" y="286770"/>
                </a:lnTo>
                <a:lnTo>
                  <a:pt x="1655384" y="3395149"/>
                </a:lnTo>
                <a:lnTo>
                  <a:pt x="1654775" y="3395149"/>
                </a:lnTo>
                <a:lnTo>
                  <a:pt x="1655384" y="3401476"/>
                </a:lnTo>
                <a:cubicBezTo>
                  <a:pt x="1655384" y="3542622"/>
                  <a:pt x="1559775" y="3660383"/>
                  <a:pt x="1432674" y="3687618"/>
                </a:cubicBezTo>
                <a:lnTo>
                  <a:pt x="1377089" y="3693486"/>
                </a:lnTo>
                <a:lnTo>
                  <a:pt x="1377089" y="3693552"/>
                </a:lnTo>
                <a:lnTo>
                  <a:pt x="280215" y="3693552"/>
                </a:lnTo>
                <a:lnTo>
                  <a:pt x="280215" y="3693247"/>
                </a:lnTo>
                <a:lnTo>
                  <a:pt x="277420" y="3693552"/>
                </a:lnTo>
                <a:lnTo>
                  <a:pt x="272475" y="3693552"/>
                </a:lnTo>
                <a:lnTo>
                  <a:pt x="179969" y="3675873"/>
                </a:lnTo>
                <a:cubicBezTo>
                  <a:pt x="91752" y="3640893"/>
                  <a:pt x="24753" y="3558243"/>
                  <a:pt x="5572" y="3456730"/>
                </a:cubicBezTo>
                <a:lnTo>
                  <a:pt x="62" y="3397537"/>
                </a:lnTo>
                <a:lnTo>
                  <a:pt x="0" y="3397537"/>
                </a:lnTo>
                <a:lnTo>
                  <a:pt x="0" y="258848"/>
                </a:lnTo>
                <a:lnTo>
                  <a:pt x="1572" y="240374"/>
                </a:lnTo>
                <a:cubicBezTo>
                  <a:pt x="21818" y="122905"/>
                  <a:pt x="109822" y="29764"/>
                  <a:pt x="222186" y="5934"/>
                </a:cubicBezTo>
                <a:lnTo>
                  <a:pt x="278347" y="67"/>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1755167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Marketing_Plan_038">
    <p:spTree>
      <p:nvGrpSpPr>
        <p:cNvPr id="1" name=""/>
        <p:cNvGrpSpPr/>
        <p:nvPr/>
      </p:nvGrpSpPr>
      <p:grpSpPr>
        <a:xfrm>
          <a:off x="0" y="0"/>
          <a:ext cx="0" cy="0"/>
          <a:chOff x="0" y="0"/>
          <a:chExt cx="0" cy="0"/>
        </a:xfrm>
      </p:grpSpPr>
      <p:sp>
        <p:nvSpPr>
          <p:cNvPr id="12" name="Picture Placeholder 11"/>
          <p:cNvSpPr>
            <a:spLocks noGrp="1"/>
          </p:cNvSpPr>
          <p:nvPr>
            <p:ph type="pic" sz="quarter" idx="41" hasCustomPrompt="1"/>
          </p:nvPr>
        </p:nvSpPr>
        <p:spPr>
          <a:xfrm rot="900000">
            <a:off x="6787208" y="1127068"/>
            <a:ext cx="1293471" cy="2886041"/>
          </a:xfrm>
          <a:custGeom>
            <a:avLst/>
            <a:gdLst>
              <a:gd name="connsiteX0" fmla="*/ 173610 w 1293471"/>
              <a:gd name="connsiteY0" fmla="*/ 4637 h 2886041"/>
              <a:gd name="connsiteX1" fmla="*/ 217493 w 1293471"/>
              <a:gd name="connsiteY1" fmla="*/ 52 h 2886041"/>
              <a:gd name="connsiteX2" fmla="*/ 217493 w 1293471"/>
              <a:gd name="connsiteY2" fmla="*/ 0 h 2886041"/>
              <a:gd name="connsiteX3" fmla="*/ 308633 w 1293471"/>
              <a:gd name="connsiteY3" fmla="*/ 0 h 2886041"/>
              <a:gd name="connsiteX4" fmla="*/ 386296 w 1293471"/>
              <a:gd name="connsiteY4" fmla="*/ 84207 h 2886041"/>
              <a:gd name="connsiteX5" fmla="*/ 618144 w 1293471"/>
              <a:gd name="connsiteY5" fmla="*/ 84320 h 2886041"/>
              <a:gd name="connsiteX6" fmla="*/ 618145 w 1293471"/>
              <a:gd name="connsiteY6" fmla="*/ 84361 h 2886041"/>
              <a:gd name="connsiteX7" fmla="*/ 658981 w 1293471"/>
              <a:gd name="connsiteY7" fmla="*/ 84340 h 2886041"/>
              <a:gd name="connsiteX8" fmla="*/ 699817 w 1293471"/>
              <a:gd name="connsiteY8" fmla="*/ 84361 h 2886041"/>
              <a:gd name="connsiteX9" fmla="*/ 699817 w 1293471"/>
              <a:gd name="connsiteY9" fmla="*/ 84320 h 2886041"/>
              <a:gd name="connsiteX10" fmla="*/ 931666 w 1293471"/>
              <a:gd name="connsiteY10" fmla="*/ 84207 h 2886041"/>
              <a:gd name="connsiteX11" fmla="*/ 1009329 w 1293471"/>
              <a:gd name="connsiteY11" fmla="*/ 0 h 2886041"/>
              <a:gd name="connsiteX12" fmla="*/ 1151689 w 1293471"/>
              <a:gd name="connsiteY12" fmla="*/ 0 h 2886041"/>
              <a:gd name="connsiteX13" fmla="*/ 1151689 w 1293471"/>
              <a:gd name="connsiteY13" fmla="*/ 43 h 2886041"/>
              <a:gd name="connsiteX14" fmla="*/ 1079912 w 1293471"/>
              <a:gd name="connsiteY14" fmla="*/ 43 h 2886041"/>
              <a:gd name="connsiteX15" fmla="*/ 1075268 w 1293471"/>
              <a:gd name="connsiteY15" fmla="*/ 43 h 2886041"/>
              <a:gd name="connsiteX16" fmla="*/ 1075268 w 1293471"/>
              <a:gd name="connsiteY16" fmla="*/ 550 h 2886041"/>
              <a:gd name="connsiteX17" fmla="*/ 1079912 w 1293471"/>
              <a:gd name="connsiteY17" fmla="*/ 43 h 2886041"/>
              <a:gd name="connsiteX18" fmla="*/ 1289867 w 1293471"/>
              <a:gd name="connsiteY18" fmla="*/ 185357 h 2886041"/>
              <a:gd name="connsiteX19" fmla="*/ 1293471 w 1293471"/>
              <a:gd name="connsiteY19" fmla="*/ 224075 h 2886041"/>
              <a:gd name="connsiteX20" fmla="*/ 1293471 w 1293471"/>
              <a:gd name="connsiteY20" fmla="*/ 2652877 h 2886041"/>
              <a:gd name="connsiteX21" fmla="*/ 1292995 w 1293471"/>
              <a:gd name="connsiteY21" fmla="*/ 2652877 h 2886041"/>
              <a:gd name="connsiteX22" fmla="*/ 1293471 w 1293471"/>
              <a:gd name="connsiteY22" fmla="*/ 2657821 h 2886041"/>
              <a:gd name="connsiteX23" fmla="*/ 1119452 w 1293471"/>
              <a:gd name="connsiteY23" fmla="*/ 2881405 h 2886041"/>
              <a:gd name="connsiteX24" fmla="*/ 1076019 w 1293471"/>
              <a:gd name="connsiteY24" fmla="*/ 2885989 h 2886041"/>
              <a:gd name="connsiteX25" fmla="*/ 1076019 w 1293471"/>
              <a:gd name="connsiteY25" fmla="*/ 2886041 h 2886041"/>
              <a:gd name="connsiteX26" fmla="*/ 218952 w 1293471"/>
              <a:gd name="connsiteY26" fmla="*/ 2886041 h 2886041"/>
              <a:gd name="connsiteX27" fmla="*/ 218952 w 1293471"/>
              <a:gd name="connsiteY27" fmla="*/ 2885803 h 2886041"/>
              <a:gd name="connsiteX28" fmla="*/ 216768 w 1293471"/>
              <a:gd name="connsiteY28" fmla="*/ 2886041 h 2886041"/>
              <a:gd name="connsiteX29" fmla="*/ 212905 w 1293471"/>
              <a:gd name="connsiteY29" fmla="*/ 2886041 h 2886041"/>
              <a:gd name="connsiteX30" fmla="*/ 140622 w 1293471"/>
              <a:gd name="connsiteY30" fmla="*/ 2872227 h 2886041"/>
              <a:gd name="connsiteX31" fmla="*/ 4354 w 1293471"/>
              <a:gd name="connsiteY31" fmla="*/ 2700995 h 2886041"/>
              <a:gd name="connsiteX32" fmla="*/ 49 w 1293471"/>
              <a:gd name="connsiteY32" fmla="*/ 2654743 h 2886041"/>
              <a:gd name="connsiteX33" fmla="*/ 0 w 1293471"/>
              <a:gd name="connsiteY33" fmla="*/ 2654743 h 2886041"/>
              <a:gd name="connsiteX34" fmla="*/ 0 w 1293471"/>
              <a:gd name="connsiteY34" fmla="*/ 202257 h 2886041"/>
              <a:gd name="connsiteX35" fmla="*/ 1228 w 1293471"/>
              <a:gd name="connsiteY35" fmla="*/ 187822 h 2886041"/>
              <a:gd name="connsiteX36" fmla="*/ 173610 w 1293471"/>
              <a:gd name="connsiteY36" fmla="*/ 4637 h 288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93471" h="2886041">
                <a:moveTo>
                  <a:pt x="173610" y="4637"/>
                </a:moveTo>
                <a:lnTo>
                  <a:pt x="217493" y="52"/>
                </a:lnTo>
                <a:lnTo>
                  <a:pt x="217493" y="0"/>
                </a:lnTo>
                <a:lnTo>
                  <a:pt x="308633" y="0"/>
                </a:lnTo>
                <a:cubicBezTo>
                  <a:pt x="339491" y="11143"/>
                  <a:pt x="338574" y="81384"/>
                  <a:pt x="386296" y="84207"/>
                </a:cubicBezTo>
                <a:lnTo>
                  <a:pt x="618144" y="84320"/>
                </a:lnTo>
                <a:lnTo>
                  <a:pt x="618145" y="84361"/>
                </a:lnTo>
                <a:lnTo>
                  <a:pt x="658981" y="84340"/>
                </a:lnTo>
                <a:lnTo>
                  <a:pt x="699817" y="84361"/>
                </a:lnTo>
                <a:lnTo>
                  <a:pt x="699817" y="84320"/>
                </a:lnTo>
                <a:lnTo>
                  <a:pt x="931666" y="84207"/>
                </a:lnTo>
                <a:cubicBezTo>
                  <a:pt x="979387" y="81384"/>
                  <a:pt x="978471" y="11143"/>
                  <a:pt x="1009329" y="0"/>
                </a:cubicBezTo>
                <a:lnTo>
                  <a:pt x="1151689" y="0"/>
                </a:lnTo>
                <a:lnTo>
                  <a:pt x="1151689" y="43"/>
                </a:lnTo>
                <a:lnTo>
                  <a:pt x="1079912" y="43"/>
                </a:lnTo>
                <a:lnTo>
                  <a:pt x="1075268" y="43"/>
                </a:lnTo>
                <a:lnTo>
                  <a:pt x="1075268" y="550"/>
                </a:lnTo>
                <a:lnTo>
                  <a:pt x="1079912" y="43"/>
                </a:lnTo>
                <a:cubicBezTo>
                  <a:pt x="1183477" y="43"/>
                  <a:pt x="1269885" y="79598"/>
                  <a:pt x="1289867" y="185357"/>
                </a:cubicBezTo>
                <a:lnTo>
                  <a:pt x="1293471" y="224075"/>
                </a:lnTo>
                <a:lnTo>
                  <a:pt x="1293471" y="2652877"/>
                </a:lnTo>
                <a:lnTo>
                  <a:pt x="1292995" y="2652877"/>
                </a:lnTo>
                <a:lnTo>
                  <a:pt x="1293471" y="2657821"/>
                </a:lnTo>
                <a:cubicBezTo>
                  <a:pt x="1293471" y="2768108"/>
                  <a:pt x="1218764" y="2860124"/>
                  <a:pt x="1119452" y="2881405"/>
                </a:cubicBezTo>
                <a:lnTo>
                  <a:pt x="1076019" y="2885989"/>
                </a:lnTo>
                <a:lnTo>
                  <a:pt x="1076019" y="2886041"/>
                </a:lnTo>
                <a:lnTo>
                  <a:pt x="218952" y="2886041"/>
                </a:lnTo>
                <a:lnTo>
                  <a:pt x="218952" y="2885803"/>
                </a:lnTo>
                <a:lnTo>
                  <a:pt x="216768" y="2886041"/>
                </a:lnTo>
                <a:lnTo>
                  <a:pt x="212905" y="2886041"/>
                </a:lnTo>
                <a:lnTo>
                  <a:pt x="140622" y="2872227"/>
                </a:lnTo>
                <a:cubicBezTo>
                  <a:pt x="71693" y="2844895"/>
                  <a:pt x="19342" y="2780314"/>
                  <a:pt x="4354" y="2700995"/>
                </a:cubicBezTo>
                <a:lnTo>
                  <a:pt x="49" y="2654743"/>
                </a:lnTo>
                <a:lnTo>
                  <a:pt x="0" y="2654743"/>
                </a:lnTo>
                <a:lnTo>
                  <a:pt x="0" y="202257"/>
                </a:lnTo>
                <a:lnTo>
                  <a:pt x="1228" y="187822"/>
                </a:lnTo>
                <a:cubicBezTo>
                  <a:pt x="17048" y="96035"/>
                  <a:pt x="85812" y="23257"/>
                  <a:pt x="173610" y="4637"/>
                </a:cubicBez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4" name="Picture Placeholder 13"/>
          <p:cNvSpPr>
            <a:spLocks noGrp="1"/>
          </p:cNvSpPr>
          <p:nvPr>
            <p:ph type="pic" sz="quarter" idx="42" hasCustomPrompt="1"/>
          </p:nvPr>
        </p:nvSpPr>
        <p:spPr>
          <a:xfrm rot="20700000">
            <a:off x="4582486" y="1130390"/>
            <a:ext cx="1293472" cy="2886041"/>
          </a:xfrm>
          <a:custGeom>
            <a:avLst/>
            <a:gdLst>
              <a:gd name="connsiteX0" fmla="*/ 1151690 w 1293472"/>
              <a:gd name="connsiteY0" fmla="*/ 0 h 2886041"/>
              <a:gd name="connsiteX1" fmla="*/ 1151690 w 1293472"/>
              <a:gd name="connsiteY1" fmla="*/ 43 h 2886041"/>
              <a:gd name="connsiteX2" fmla="*/ 1079913 w 1293472"/>
              <a:gd name="connsiteY2" fmla="*/ 43 h 2886041"/>
              <a:gd name="connsiteX3" fmla="*/ 1075269 w 1293472"/>
              <a:gd name="connsiteY3" fmla="*/ 43 h 2886041"/>
              <a:gd name="connsiteX4" fmla="*/ 1075269 w 1293472"/>
              <a:gd name="connsiteY4" fmla="*/ 550 h 2886041"/>
              <a:gd name="connsiteX5" fmla="*/ 1079913 w 1293472"/>
              <a:gd name="connsiteY5" fmla="*/ 43 h 2886041"/>
              <a:gd name="connsiteX6" fmla="*/ 1289869 w 1293472"/>
              <a:gd name="connsiteY6" fmla="*/ 185358 h 2886041"/>
              <a:gd name="connsiteX7" fmla="*/ 1293472 w 1293472"/>
              <a:gd name="connsiteY7" fmla="*/ 224075 h 2886041"/>
              <a:gd name="connsiteX8" fmla="*/ 1293472 w 1293472"/>
              <a:gd name="connsiteY8" fmla="*/ 2652877 h 2886041"/>
              <a:gd name="connsiteX9" fmla="*/ 1292996 w 1293472"/>
              <a:gd name="connsiteY9" fmla="*/ 2652877 h 2886041"/>
              <a:gd name="connsiteX10" fmla="*/ 1293472 w 1293472"/>
              <a:gd name="connsiteY10" fmla="*/ 2657821 h 2886041"/>
              <a:gd name="connsiteX11" fmla="*/ 1119453 w 1293472"/>
              <a:gd name="connsiteY11" fmla="*/ 2881404 h 2886041"/>
              <a:gd name="connsiteX12" fmla="*/ 1076020 w 1293472"/>
              <a:gd name="connsiteY12" fmla="*/ 2885989 h 2886041"/>
              <a:gd name="connsiteX13" fmla="*/ 1076020 w 1293472"/>
              <a:gd name="connsiteY13" fmla="*/ 2886041 h 2886041"/>
              <a:gd name="connsiteX14" fmla="*/ 218954 w 1293472"/>
              <a:gd name="connsiteY14" fmla="*/ 2886041 h 2886041"/>
              <a:gd name="connsiteX15" fmla="*/ 218954 w 1293472"/>
              <a:gd name="connsiteY15" fmla="*/ 2885803 h 2886041"/>
              <a:gd name="connsiteX16" fmla="*/ 216768 w 1293472"/>
              <a:gd name="connsiteY16" fmla="*/ 2886041 h 2886041"/>
              <a:gd name="connsiteX17" fmla="*/ 212906 w 1293472"/>
              <a:gd name="connsiteY17" fmla="*/ 2886041 h 2886041"/>
              <a:gd name="connsiteX18" fmla="*/ 140624 w 1293472"/>
              <a:gd name="connsiteY18" fmla="*/ 2872227 h 2886041"/>
              <a:gd name="connsiteX19" fmla="*/ 4355 w 1293472"/>
              <a:gd name="connsiteY19" fmla="*/ 2700995 h 2886041"/>
              <a:gd name="connsiteX20" fmla="*/ 50 w 1293472"/>
              <a:gd name="connsiteY20" fmla="*/ 2654743 h 2886041"/>
              <a:gd name="connsiteX21" fmla="*/ 0 w 1293472"/>
              <a:gd name="connsiteY21" fmla="*/ 2654743 h 2886041"/>
              <a:gd name="connsiteX22" fmla="*/ 1 w 1293472"/>
              <a:gd name="connsiteY22" fmla="*/ 202257 h 2886041"/>
              <a:gd name="connsiteX23" fmla="*/ 1230 w 1293472"/>
              <a:gd name="connsiteY23" fmla="*/ 187822 h 2886041"/>
              <a:gd name="connsiteX24" fmla="*/ 173611 w 1293472"/>
              <a:gd name="connsiteY24" fmla="*/ 4636 h 2886041"/>
              <a:gd name="connsiteX25" fmla="*/ 217493 w 1293472"/>
              <a:gd name="connsiteY25" fmla="*/ 52 h 2886041"/>
              <a:gd name="connsiteX26" fmla="*/ 217494 w 1293472"/>
              <a:gd name="connsiteY26" fmla="*/ 0 h 2886041"/>
              <a:gd name="connsiteX27" fmla="*/ 308634 w 1293472"/>
              <a:gd name="connsiteY27" fmla="*/ 0 h 2886041"/>
              <a:gd name="connsiteX28" fmla="*/ 386297 w 1293472"/>
              <a:gd name="connsiteY28" fmla="*/ 84207 h 2886041"/>
              <a:gd name="connsiteX29" fmla="*/ 618145 w 1293472"/>
              <a:gd name="connsiteY29" fmla="*/ 84321 h 2886041"/>
              <a:gd name="connsiteX30" fmla="*/ 618146 w 1293472"/>
              <a:gd name="connsiteY30" fmla="*/ 84360 h 2886041"/>
              <a:gd name="connsiteX31" fmla="*/ 658982 w 1293472"/>
              <a:gd name="connsiteY31" fmla="*/ 84340 h 2886041"/>
              <a:gd name="connsiteX32" fmla="*/ 699818 w 1293472"/>
              <a:gd name="connsiteY32" fmla="*/ 84361 h 2886041"/>
              <a:gd name="connsiteX33" fmla="*/ 699818 w 1293472"/>
              <a:gd name="connsiteY33" fmla="*/ 84321 h 2886041"/>
              <a:gd name="connsiteX34" fmla="*/ 931667 w 1293472"/>
              <a:gd name="connsiteY34" fmla="*/ 84207 h 2886041"/>
              <a:gd name="connsiteX35" fmla="*/ 1009330 w 1293472"/>
              <a:gd name="connsiteY35" fmla="*/ 0 h 288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93472" h="2886041">
                <a:moveTo>
                  <a:pt x="1151690" y="0"/>
                </a:moveTo>
                <a:lnTo>
                  <a:pt x="1151690" y="43"/>
                </a:lnTo>
                <a:lnTo>
                  <a:pt x="1079913" y="43"/>
                </a:lnTo>
                <a:lnTo>
                  <a:pt x="1075269" y="43"/>
                </a:lnTo>
                <a:lnTo>
                  <a:pt x="1075269" y="550"/>
                </a:lnTo>
                <a:lnTo>
                  <a:pt x="1079913" y="43"/>
                </a:lnTo>
                <a:cubicBezTo>
                  <a:pt x="1183477" y="43"/>
                  <a:pt x="1269885" y="79598"/>
                  <a:pt x="1289869" y="185358"/>
                </a:cubicBezTo>
                <a:lnTo>
                  <a:pt x="1293472" y="224075"/>
                </a:lnTo>
                <a:lnTo>
                  <a:pt x="1293472" y="2652877"/>
                </a:lnTo>
                <a:lnTo>
                  <a:pt x="1292996" y="2652877"/>
                </a:lnTo>
                <a:lnTo>
                  <a:pt x="1293472" y="2657821"/>
                </a:lnTo>
                <a:cubicBezTo>
                  <a:pt x="1293473" y="2768109"/>
                  <a:pt x="1218765" y="2860124"/>
                  <a:pt x="1119453" y="2881404"/>
                </a:cubicBezTo>
                <a:lnTo>
                  <a:pt x="1076020" y="2885989"/>
                </a:lnTo>
                <a:lnTo>
                  <a:pt x="1076020" y="2886041"/>
                </a:lnTo>
                <a:lnTo>
                  <a:pt x="218954" y="2886041"/>
                </a:lnTo>
                <a:lnTo>
                  <a:pt x="218954" y="2885803"/>
                </a:lnTo>
                <a:lnTo>
                  <a:pt x="216768" y="2886041"/>
                </a:lnTo>
                <a:lnTo>
                  <a:pt x="212906" y="2886041"/>
                </a:lnTo>
                <a:lnTo>
                  <a:pt x="140624" y="2872227"/>
                </a:lnTo>
                <a:cubicBezTo>
                  <a:pt x="71693" y="2844895"/>
                  <a:pt x="19342" y="2780315"/>
                  <a:pt x="4355" y="2700995"/>
                </a:cubicBezTo>
                <a:lnTo>
                  <a:pt x="50" y="2654743"/>
                </a:lnTo>
                <a:lnTo>
                  <a:pt x="0" y="2654743"/>
                </a:lnTo>
                <a:lnTo>
                  <a:pt x="1" y="202257"/>
                </a:lnTo>
                <a:lnTo>
                  <a:pt x="1230" y="187822"/>
                </a:lnTo>
                <a:cubicBezTo>
                  <a:pt x="17049" y="96035"/>
                  <a:pt x="85812" y="23257"/>
                  <a:pt x="173611" y="4636"/>
                </a:cubicBezTo>
                <a:lnTo>
                  <a:pt x="217493" y="52"/>
                </a:lnTo>
                <a:lnTo>
                  <a:pt x="217494" y="0"/>
                </a:lnTo>
                <a:lnTo>
                  <a:pt x="308634" y="0"/>
                </a:lnTo>
                <a:cubicBezTo>
                  <a:pt x="339492" y="11143"/>
                  <a:pt x="338575" y="81384"/>
                  <a:pt x="386297" y="84207"/>
                </a:cubicBezTo>
                <a:lnTo>
                  <a:pt x="618145" y="84321"/>
                </a:lnTo>
                <a:lnTo>
                  <a:pt x="618146" y="84360"/>
                </a:lnTo>
                <a:lnTo>
                  <a:pt x="658982" y="84340"/>
                </a:lnTo>
                <a:lnTo>
                  <a:pt x="699818" y="84361"/>
                </a:lnTo>
                <a:lnTo>
                  <a:pt x="699818" y="84321"/>
                </a:lnTo>
                <a:lnTo>
                  <a:pt x="931667" y="84207"/>
                </a:lnTo>
                <a:cubicBezTo>
                  <a:pt x="979388" y="81384"/>
                  <a:pt x="978472" y="11142"/>
                  <a:pt x="1009330" y="0"/>
                </a:cubicBez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9" name="Picture Placeholder 8"/>
          <p:cNvSpPr>
            <a:spLocks noGrp="1"/>
          </p:cNvSpPr>
          <p:nvPr>
            <p:ph type="pic" sz="quarter" idx="39" hasCustomPrompt="1"/>
          </p:nvPr>
        </p:nvSpPr>
        <p:spPr>
          <a:xfrm>
            <a:off x="5523458" y="772650"/>
            <a:ext cx="1612647" cy="3598198"/>
          </a:xfrm>
          <a:custGeom>
            <a:avLst/>
            <a:gdLst>
              <a:gd name="connsiteX0" fmla="*/ 271161 w 1612647"/>
              <a:gd name="connsiteY0" fmla="*/ 0 h 3598198"/>
              <a:gd name="connsiteX1" fmla="*/ 384791 w 1612647"/>
              <a:gd name="connsiteY1" fmla="*/ 0 h 3598198"/>
              <a:gd name="connsiteX2" fmla="*/ 481618 w 1612647"/>
              <a:gd name="connsiteY2" fmla="*/ 104986 h 3598198"/>
              <a:gd name="connsiteX3" fmla="*/ 770677 w 1612647"/>
              <a:gd name="connsiteY3" fmla="*/ 105127 h 3598198"/>
              <a:gd name="connsiteX4" fmla="*/ 770678 w 1612647"/>
              <a:gd name="connsiteY4" fmla="*/ 105177 h 3598198"/>
              <a:gd name="connsiteX5" fmla="*/ 821591 w 1612647"/>
              <a:gd name="connsiteY5" fmla="*/ 105152 h 3598198"/>
              <a:gd name="connsiteX6" fmla="*/ 872503 w 1612647"/>
              <a:gd name="connsiteY6" fmla="*/ 105177 h 3598198"/>
              <a:gd name="connsiteX7" fmla="*/ 872504 w 1612647"/>
              <a:gd name="connsiteY7" fmla="*/ 105127 h 3598198"/>
              <a:gd name="connsiteX8" fmla="*/ 1161563 w 1612647"/>
              <a:gd name="connsiteY8" fmla="*/ 104986 h 3598198"/>
              <a:gd name="connsiteX9" fmla="*/ 1258390 w 1612647"/>
              <a:gd name="connsiteY9" fmla="*/ 0 h 3598198"/>
              <a:gd name="connsiteX10" fmla="*/ 1435879 w 1612647"/>
              <a:gd name="connsiteY10" fmla="*/ 0 h 3598198"/>
              <a:gd name="connsiteX11" fmla="*/ 1435879 w 1612647"/>
              <a:gd name="connsiteY11" fmla="*/ 53 h 3598198"/>
              <a:gd name="connsiteX12" fmla="*/ 1346390 w 1612647"/>
              <a:gd name="connsiteY12" fmla="*/ 53 h 3598198"/>
              <a:gd name="connsiteX13" fmla="*/ 1340601 w 1612647"/>
              <a:gd name="connsiteY13" fmla="*/ 53 h 3598198"/>
              <a:gd name="connsiteX14" fmla="*/ 1340601 w 1612647"/>
              <a:gd name="connsiteY14" fmla="*/ 685 h 3598198"/>
              <a:gd name="connsiteX15" fmla="*/ 1346390 w 1612647"/>
              <a:gd name="connsiteY15" fmla="*/ 53 h 3598198"/>
              <a:gd name="connsiteX16" fmla="*/ 1608155 w 1612647"/>
              <a:gd name="connsiteY16" fmla="*/ 231096 h 3598198"/>
              <a:gd name="connsiteX17" fmla="*/ 1612647 w 1612647"/>
              <a:gd name="connsiteY17" fmla="*/ 279367 h 3598198"/>
              <a:gd name="connsiteX18" fmla="*/ 1612647 w 1612647"/>
              <a:gd name="connsiteY18" fmla="*/ 3307498 h 3598198"/>
              <a:gd name="connsiteX19" fmla="*/ 1612054 w 1612647"/>
              <a:gd name="connsiteY19" fmla="*/ 3307498 h 3598198"/>
              <a:gd name="connsiteX20" fmla="*/ 1612647 w 1612647"/>
              <a:gd name="connsiteY20" fmla="*/ 3313663 h 3598198"/>
              <a:gd name="connsiteX21" fmla="*/ 1395687 w 1612647"/>
              <a:gd name="connsiteY21" fmla="*/ 3592418 h 3598198"/>
              <a:gd name="connsiteX22" fmla="*/ 1341537 w 1612647"/>
              <a:gd name="connsiteY22" fmla="*/ 3598133 h 3598198"/>
              <a:gd name="connsiteX23" fmla="*/ 1341537 w 1612647"/>
              <a:gd name="connsiteY23" fmla="*/ 3598198 h 3598198"/>
              <a:gd name="connsiteX24" fmla="*/ 272981 w 1612647"/>
              <a:gd name="connsiteY24" fmla="*/ 3598198 h 3598198"/>
              <a:gd name="connsiteX25" fmla="*/ 272981 w 1612647"/>
              <a:gd name="connsiteY25" fmla="*/ 3597901 h 3598198"/>
              <a:gd name="connsiteX26" fmla="*/ 270258 w 1612647"/>
              <a:gd name="connsiteY26" fmla="*/ 3598198 h 3598198"/>
              <a:gd name="connsiteX27" fmla="*/ 265441 w 1612647"/>
              <a:gd name="connsiteY27" fmla="*/ 3598198 h 3598198"/>
              <a:gd name="connsiteX28" fmla="*/ 175322 w 1612647"/>
              <a:gd name="connsiteY28" fmla="*/ 3580975 h 3598198"/>
              <a:gd name="connsiteX29" fmla="*/ 5428 w 1612647"/>
              <a:gd name="connsiteY29" fmla="*/ 3367490 h 3598198"/>
              <a:gd name="connsiteX30" fmla="*/ 61 w 1612647"/>
              <a:gd name="connsiteY30" fmla="*/ 3309825 h 3598198"/>
              <a:gd name="connsiteX31" fmla="*/ 0 w 1612647"/>
              <a:gd name="connsiteY31" fmla="*/ 3309825 h 3598198"/>
              <a:gd name="connsiteX32" fmla="*/ 0 w 1612647"/>
              <a:gd name="connsiteY32" fmla="*/ 252166 h 3598198"/>
              <a:gd name="connsiteX33" fmla="*/ 1532 w 1612647"/>
              <a:gd name="connsiteY33" fmla="*/ 234168 h 3598198"/>
              <a:gd name="connsiteX34" fmla="*/ 216450 w 1612647"/>
              <a:gd name="connsiteY34" fmla="*/ 5781 h 3598198"/>
              <a:gd name="connsiteX35" fmla="*/ 271161 w 1612647"/>
              <a:gd name="connsiteY35" fmla="*/ 65 h 359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12647" h="3598198">
                <a:moveTo>
                  <a:pt x="271161" y="0"/>
                </a:moveTo>
                <a:lnTo>
                  <a:pt x="384791" y="0"/>
                </a:lnTo>
                <a:cubicBezTo>
                  <a:pt x="423264" y="13892"/>
                  <a:pt x="422121" y="101466"/>
                  <a:pt x="481618" y="104986"/>
                </a:cubicBezTo>
                <a:lnTo>
                  <a:pt x="770677" y="105127"/>
                </a:lnTo>
                <a:lnTo>
                  <a:pt x="770678" y="105177"/>
                </a:lnTo>
                <a:lnTo>
                  <a:pt x="821591" y="105152"/>
                </a:lnTo>
                <a:lnTo>
                  <a:pt x="872503" y="105177"/>
                </a:lnTo>
                <a:lnTo>
                  <a:pt x="872504" y="105127"/>
                </a:lnTo>
                <a:lnTo>
                  <a:pt x="1161563" y="104986"/>
                </a:lnTo>
                <a:cubicBezTo>
                  <a:pt x="1221061" y="101466"/>
                  <a:pt x="1219918" y="13892"/>
                  <a:pt x="1258390" y="0"/>
                </a:cubicBezTo>
                <a:lnTo>
                  <a:pt x="1435879" y="0"/>
                </a:lnTo>
                <a:lnTo>
                  <a:pt x="1435879" y="53"/>
                </a:lnTo>
                <a:lnTo>
                  <a:pt x="1346390" y="53"/>
                </a:lnTo>
                <a:lnTo>
                  <a:pt x="1340601" y="53"/>
                </a:lnTo>
                <a:lnTo>
                  <a:pt x="1340601" y="685"/>
                </a:lnTo>
                <a:lnTo>
                  <a:pt x="1346390" y="53"/>
                </a:lnTo>
                <a:cubicBezTo>
                  <a:pt x="1475511" y="53"/>
                  <a:pt x="1583240" y="99240"/>
                  <a:pt x="1608155" y="231096"/>
                </a:cubicBezTo>
                <a:lnTo>
                  <a:pt x="1612647" y="279367"/>
                </a:lnTo>
                <a:lnTo>
                  <a:pt x="1612647" y="3307498"/>
                </a:lnTo>
                <a:lnTo>
                  <a:pt x="1612054" y="3307498"/>
                </a:lnTo>
                <a:lnTo>
                  <a:pt x="1612647" y="3313663"/>
                </a:lnTo>
                <a:cubicBezTo>
                  <a:pt x="1612647" y="3451164"/>
                  <a:pt x="1519506" y="3565886"/>
                  <a:pt x="1395687" y="3592418"/>
                </a:cubicBezTo>
                <a:lnTo>
                  <a:pt x="1341537" y="3598133"/>
                </a:lnTo>
                <a:lnTo>
                  <a:pt x="1341537" y="3598198"/>
                </a:lnTo>
                <a:lnTo>
                  <a:pt x="272981" y="3598198"/>
                </a:lnTo>
                <a:lnTo>
                  <a:pt x="272981" y="3597901"/>
                </a:lnTo>
                <a:lnTo>
                  <a:pt x="270258" y="3598198"/>
                </a:lnTo>
                <a:lnTo>
                  <a:pt x="265441" y="3598198"/>
                </a:lnTo>
                <a:lnTo>
                  <a:pt x="175322" y="3580975"/>
                </a:lnTo>
                <a:cubicBezTo>
                  <a:pt x="89383" y="3546898"/>
                  <a:pt x="24114" y="3466382"/>
                  <a:pt x="5428" y="3367490"/>
                </a:cubicBezTo>
                <a:lnTo>
                  <a:pt x="61" y="3309825"/>
                </a:lnTo>
                <a:lnTo>
                  <a:pt x="0" y="3309825"/>
                </a:lnTo>
                <a:lnTo>
                  <a:pt x="0" y="252166"/>
                </a:lnTo>
                <a:lnTo>
                  <a:pt x="1532" y="234168"/>
                </a:lnTo>
                <a:cubicBezTo>
                  <a:pt x="21255" y="119732"/>
                  <a:pt x="106986" y="28996"/>
                  <a:pt x="216450" y="5781"/>
                </a:cubicBezTo>
                <a:lnTo>
                  <a:pt x="271161" y="65"/>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9721037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Marketing_Plan_039">
    <p:spTree>
      <p:nvGrpSpPr>
        <p:cNvPr id="1" name=""/>
        <p:cNvGrpSpPr/>
        <p:nvPr/>
      </p:nvGrpSpPr>
      <p:grpSpPr>
        <a:xfrm>
          <a:off x="0" y="0"/>
          <a:ext cx="0" cy="0"/>
          <a:chOff x="0" y="0"/>
          <a:chExt cx="0" cy="0"/>
        </a:xfrm>
      </p:grpSpPr>
      <p:sp>
        <p:nvSpPr>
          <p:cNvPr id="4" name="Picture Placeholder 3"/>
          <p:cNvSpPr>
            <a:spLocks noGrp="1"/>
          </p:cNvSpPr>
          <p:nvPr>
            <p:ph type="pic" sz="quarter" idx="39" hasCustomPrompt="1"/>
          </p:nvPr>
        </p:nvSpPr>
        <p:spPr>
          <a:xfrm>
            <a:off x="5319756" y="1414983"/>
            <a:ext cx="2906275" cy="2315388"/>
          </a:xfrm>
          <a:custGeom>
            <a:avLst/>
            <a:gdLst>
              <a:gd name="connsiteX0" fmla="*/ 15036 w 2906275"/>
              <a:gd name="connsiteY0" fmla="*/ 0 h 2315388"/>
              <a:gd name="connsiteX1" fmla="*/ 2895535 w 2906275"/>
              <a:gd name="connsiteY1" fmla="*/ 0 h 2315388"/>
              <a:gd name="connsiteX2" fmla="*/ 2906275 w 2906275"/>
              <a:gd name="connsiteY2" fmla="*/ 12899 h 2315388"/>
              <a:gd name="connsiteX3" fmla="*/ 2906275 w 2906275"/>
              <a:gd name="connsiteY3" fmla="*/ 2302489 h 2315388"/>
              <a:gd name="connsiteX4" fmla="*/ 2893386 w 2906275"/>
              <a:gd name="connsiteY4" fmla="*/ 2315388 h 2315388"/>
              <a:gd name="connsiteX5" fmla="*/ 12888 w 2906275"/>
              <a:gd name="connsiteY5" fmla="*/ 2313238 h 2315388"/>
              <a:gd name="connsiteX6" fmla="*/ 0 w 2906275"/>
              <a:gd name="connsiteY6" fmla="*/ 2302489 h 2315388"/>
              <a:gd name="connsiteX7" fmla="*/ 2148 w 2906275"/>
              <a:gd name="connsiteY7" fmla="*/ 10750 h 2315388"/>
              <a:gd name="connsiteX8" fmla="*/ 15036 w 2906275"/>
              <a:gd name="connsiteY8" fmla="*/ 0 h 231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6275" h="2315388">
                <a:moveTo>
                  <a:pt x="15036" y="0"/>
                </a:moveTo>
                <a:cubicBezTo>
                  <a:pt x="2895535" y="0"/>
                  <a:pt x="2895535" y="0"/>
                  <a:pt x="2895535" y="0"/>
                </a:cubicBezTo>
                <a:cubicBezTo>
                  <a:pt x="2901979" y="0"/>
                  <a:pt x="2906275" y="6450"/>
                  <a:pt x="2906275" y="12899"/>
                </a:cubicBezTo>
                <a:cubicBezTo>
                  <a:pt x="2906275" y="2302489"/>
                  <a:pt x="2906275" y="2302489"/>
                  <a:pt x="2906275" y="2302489"/>
                </a:cubicBezTo>
                <a:cubicBezTo>
                  <a:pt x="2906275" y="2308938"/>
                  <a:pt x="2899831" y="2315388"/>
                  <a:pt x="2893386" y="2315388"/>
                </a:cubicBezTo>
                <a:cubicBezTo>
                  <a:pt x="12888" y="2313238"/>
                  <a:pt x="12888" y="2313238"/>
                  <a:pt x="12888" y="2313238"/>
                </a:cubicBezTo>
                <a:cubicBezTo>
                  <a:pt x="6444" y="2313238"/>
                  <a:pt x="0" y="2308938"/>
                  <a:pt x="0" y="2302489"/>
                </a:cubicBezTo>
                <a:cubicBezTo>
                  <a:pt x="2148" y="10750"/>
                  <a:pt x="2148" y="10750"/>
                  <a:pt x="2148" y="10750"/>
                </a:cubicBezTo>
                <a:cubicBezTo>
                  <a:pt x="2148" y="4300"/>
                  <a:pt x="6444" y="0"/>
                  <a:pt x="15036" y="0"/>
                </a:cubicBez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1472274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Marketing_Plan_040">
    <p:spTree>
      <p:nvGrpSpPr>
        <p:cNvPr id="1" name=""/>
        <p:cNvGrpSpPr/>
        <p:nvPr/>
      </p:nvGrpSpPr>
      <p:grpSpPr>
        <a:xfrm>
          <a:off x="0" y="0"/>
          <a:ext cx="0" cy="0"/>
          <a:chOff x="0" y="0"/>
          <a:chExt cx="0" cy="0"/>
        </a:xfrm>
      </p:grpSpPr>
      <p:sp>
        <p:nvSpPr>
          <p:cNvPr id="10" name="Picture Placeholder 9"/>
          <p:cNvSpPr>
            <a:spLocks noGrp="1"/>
          </p:cNvSpPr>
          <p:nvPr>
            <p:ph type="pic" sz="quarter" idx="39" hasCustomPrompt="1"/>
          </p:nvPr>
        </p:nvSpPr>
        <p:spPr>
          <a:xfrm>
            <a:off x="5465978" y="1597590"/>
            <a:ext cx="2777234" cy="1579819"/>
          </a:xfrm>
          <a:custGeom>
            <a:avLst/>
            <a:gdLst>
              <a:gd name="connsiteX0" fmla="*/ 0 w 2777234"/>
              <a:gd name="connsiteY0" fmla="*/ 0 h 1579819"/>
              <a:gd name="connsiteX1" fmla="*/ 2777234 w 2777234"/>
              <a:gd name="connsiteY1" fmla="*/ 0 h 1579819"/>
              <a:gd name="connsiteX2" fmla="*/ 2777234 w 2777234"/>
              <a:gd name="connsiteY2" fmla="*/ 1579819 h 1579819"/>
              <a:gd name="connsiteX3" fmla="*/ 0 w 2777234"/>
              <a:gd name="connsiteY3" fmla="*/ 1579819 h 1579819"/>
            </a:gdLst>
            <a:ahLst/>
            <a:cxnLst>
              <a:cxn ang="0">
                <a:pos x="connsiteX0" y="connsiteY0"/>
              </a:cxn>
              <a:cxn ang="0">
                <a:pos x="connsiteX1" y="connsiteY1"/>
              </a:cxn>
              <a:cxn ang="0">
                <a:pos x="connsiteX2" y="connsiteY2"/>
              </a:cxn>
              <a:cxn ang="0">
                <a:pos x="connsiteX3" y="connsiteY3"/>
              </a:cxn>
            </a:cxnLst>
            <a:rect l="l" t="t" r="r" b="b"/>
            <a:pathLst>
              <a:path w="2777234" h="1579819">
                <a:moveTo>
                  <a:pt x="0" y="0"/>
                </a:moveTo>
                <a:lnTo>
                  <a:pt x="2777234" y="0"/>
                </a:lnTo>
                <a:lnTo>
                  <a:pt x="2777234" y="1579819"/>
                </a:lnTo>
                <a:lnTo>
                  <a:pt x="0" y="1579819"/>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05855868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lan_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7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2798-682C-BE4E-9BB6-F24DF0A1B97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729A075-A7C7-3848-A312-5AEF20F583B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8416358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lan_0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26" hasCustomPrompt="1"/>
          </p:nvPr>
        </p:nvSpPr>
        <p:spPr>
          <a:xfrm>
            <a:off x="-1" y="0"/>
            <a:ext cx="9144000" cy="3668486"/>
          </a:xfrm>
          <a:custGeom>
            <a:avLst/>
            <a:gdLst>
              <a:gd name="connsiteX0" fmla="*/ 0 w 9144000"/>
              <a:gd name="connsiteY0" fmla="*/ 0 h 3668486"/>
              <a:gd name="connsiteX1" fmla="*/ 9144000 w 9144000"/>
              <a:gd name="connsiteY1" fmla="*/ 0 h 3668486"/>
              <a:gd name="connsiteX2" fmla="*/ 9144000 w 9144000"/>
              <a:gd name="connsiteY2" fmla="*/ 3668486 h 3668486"/>
              <a:gd name="connsiteX3" fmla="*/ 0 w 9144000"/>
              <a:gd name="connsiteY3" fmla="*/ 3668486 h 3668486"/>
            </a:gdLst>
            <a:ahLst/>
            <a:cxnLst>
              <a:cxn ang="0">
                <a:pos x="connsiteX0" y="connsiteY0"/>
              </a:cxn>
              <a:cxn ang="0">
                <a:pos x="connsiteX1" y="connsiteY1"/>
              </a:cxn>
              <a:cxn ang="0">
                <a:pos x="connsiteX2" y="connsiteY2"/>
              </a:cxn>
              <a:cxn ang="0">
                <a:pos x="connsiteX3" y="connsiteY3"/>
              </a:cxn>
            </a:cxnLst>
            <a:rect l="l" t="t" r="r" b="b"/>
            <a:pathLst>
              <a:path w="9144000" h="3668486">
                <a:moveTo>
                  <a:pt x="0" y="0"/>
                </a:moveTo>
                <a:lnTo>
                  <a:pt x="9144000" y="0"/>
                </a:lnTo>
                <a:lnTo>
                  <a:pt x="9144000" y="3668486"/>
                </a:lnTo>
                <a:lnTo>
                  <a:pt x="0" y="3668486"/>
                </a:lnTo>
                <a:close/>
              </a:path>
            </a:pathLst>
          </a:custGeom>
          <a:solidFill>
            <a:schemeClr val="bg1">
              <a:lumMod val="95000"/>
            </a:schemeClr>
          </a:solidFill>
          <a:ln>
            <a:noFill/>
          </a:ln>
          <a:effectLst/>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728606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lan_010">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2" hasCustomPrompt="1"/>
          </p:nvPr>
        </p:nvSpPr>
        <p:spPr>
          <a:xfrm>
            <a:off x="1" y="1123950"/>
            <a:ext cx="9143998" cy="2360030"/>
          </a:xfrm>
          <a:custGeom>
            <a:avLst/>
            <a:gdLst>
              <a:gd name="connsiteX0" fmla="*/ 0 w 9144000"/>
              <a:gd name="connsiteY0" fmla="*/ 0 h 2501900"/>
              <a:gd name="connsiteX1" fmla="*/ 9144000 w 9144000"/>
              <a:gd name="connsiteY1" fmla="*/ 0 h 2501900"/>
              <a:gd name="connsiteX2" fmla="*/ 9144000 w 9144000"/>
              <a:gd name="connsiteY2" fmla="*/ 2501900 h 2501900"/>
              <a:gd name="connsiteX3" fmla="*/ 0 w 9144000"/>
              <a:gd name="connsiteY3" fmla="*/ 2501900 h 2501900"/>
            </a:gdLst>
            <a:ahLst/>
            <a:cxnLst>
              <a:cxn ang="0">
                <a:pos x="connsiteX0" y="connsiteY0"/>
              </a:cxn>
              <a:cxn ang="0">
                <a:pos x="connsiteX1" y="connsiteY1"/>
              </a:cxn>
              <a:cxn ang="0">
                <a:pos x="connsiteX2" y="connsiteY2"/>
              </a:cxn>
              <a:cxn ang="0">
                <a:pos x="connsiteX3" y="connsiteY3"/>
              </a:cxn>
            </a:cxnLst>
            <a:rect l="l" t="t" r="r" b="b"/>
            <a:pathLst>
              <a:path w="9144000" h="2501900">
                <a:moveTo>
                  <a:pt x="0" y="0"/>
                </a:moveTo>
                <a:lnTo>
                  <a:pt x="9144000" y="0"/>
                </a:lnTo>
                <a:lnTo>
                  <a:pt x="9144000" y="2501900"/>
                </a:lnTo>
                <a:lnTo>
                  <a:pt x="0" y="25019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
        <p:nvSpPr>
          <p:cNvPr id="6"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186629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lan_019">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
        <p:nvSpPr>
          <p:cNvPr id="15" name="Picture Placeholder 22">
            <a:extLst>
              <a:ext uri="{FF2B5EF4-FFF2-40B4-BE49-F238E27FC236}">
                <a16:creationId xmlns:a16="http://schemas.microsoft.com/office/drawing/2014/main" id="{A2B5CF1E-87E8-4564-901B-D67353814D8E}"/>
              </a:ext>
            </a:extLst>
          </p:cNvPr>
          <p:cNvSpPr>
            <a:spLocks noGrp="1"/>
          </p:cNvSpPr>
          <p:nvPr>
            <p:ph type="pic" sz="quarter" idx="13" hasCustomPrompt="1"/>
          </p:nvPr>
        </p:nvSpPr>
        <p:spPr>
          <a:xfrm>
            <a:off x="976311" y="1289521"/>
            <a:ext cx="1589177" cy="1589178"/>
          </a:xfrm>
          <a:custGeom>
            <a:avLst/>
            <a:gdLst>
              <a:gd name="connsiteX0" fmla="*/ 794589 w 1589178"/>
              <a:gd name="connsiteY0" fmla="*/ 0 h 1589178"/>
              <a:gd name="connsiteX1" fmla="*/ 1589178 w 1589178"/>
              <a:gd name="connsiteY1" fmla="*/ 794589 h 1589178"/>
              <a:gd name="connsiteX2" fmla="*/ 794589 w 1589178"/>
              <a:gd name="connsiteY2" fmla="*/ 1589178 h 1589178"/>
              <a:gd name="connsiteX3" fmla="*/ 0 w 1589178"/>
              <a:gd name="connsiteY3" fmla="*/ 794589 h 1589178"/>
              <a:gd name="connsiteX4" fmla="*/ 794589 w 1589178"/>
              <a:gd name="connsiteY4" fmla="*/ 0 h 1589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178" h="1589178">
                <a:moveTo>
                  <a:pt x="794589" y="0"/>
                </a:moveTo>
                <a:cubicBezTo>
                  <a:pt x="1233428" y="0"/>
                  <a:pt x="1589178" y="355750"/>
                  <a:pt x="1589178" y="794589"/>
                </a:cubicBezTo>
                <a:cubicBezTo>
                  <a:pt x="1589178" y="1233428"/>
                  <a:pt x="1233428" y="1589178"/>
                  <a:pt x="794589" y="1589178"/>
                </a:cubicBezTo>
                <a:cubicBezTo>
                  <a:pt x="355750" y="1589178"/>
                  <a:pt x="0" y="1233428"/>
                  <a:pt x="0" y="794589"/>
                </a:cubicBezTo>
                <a:cubicBezTo>
                  <a:pt x="0" y="355750"/>
                  <a:pt x="355750" y="0"/>
                  <a:pt x="794589" y="0"/>
                </a:cubicBezTo>
                <a:close/>
              </a:path>
            </a:pathLst>
          </a:cu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
        <p:nvSpPr>
          <p:cNvPr id="16" name="Picture Placeholder 22">
            <a:extLst>
              <a:ext uri="{FF2B5EF4-FFF2-40B4-BE49-F238E27FC236}">
                <a16:creationId xmlns:a16="http://schemas.microsoft.com/office/drawing/2014/main" id="{A2B5CF1E-87E8-4564-901B-D67353814D8E}"/>
              </a:ext>
            </a:extLst>
          </p:cNvPr>
          <p:cNvSpPr>
            <a:spLocks noGrp="1"/>
          </p:cNvSpPr>
          <p:nvPr>
            <p:ph type="pic" sz="quarter" idx="14" hasCustomPrompt="1"/>
          </p:nvPr>
        </p:nvSpPr>
        <p:spPr>
          <a:xfrm>
            <a:off x="3777411" y="1289521"/>
            <a:ext cx="1589177" cy="1589178"/>
          </a:xfrm>
          <a:custGeom>
            <a:avLst/>
            <a:gdLst>
              <a:gd name="connsiteX0" fmla="*/ 794589 w 1589178"/>
              <a:gd name="connsiteY0" fmla="*/ 0 h 1589178"/>
              <a:gd name="connsiteX1" fmla="*/ 1589178 w 1589178"/>
              <a:gd name="connsiteY1" fmla="*/ 794589 h 1589178"/>
              <a:gd name="connsiteX2" fmla="*/ 794589 w 1589178"/>
              <a:gd name="connsiteY2" fmla="*/ 1589178 h 1589178"/>
              <a:gd name="connsiteX3" fmla="*/ 0 w 1589178"/>
              <a:gd name="connsiteY3" fmla="*/ 794589 h 1589178"/>
              <a:gd name="connsiteX4" fmla="*/ 794589 w 1589178"/>
              <a:gd name="connsiteY4" fmla="*/ 0 h 1589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178" h="1589178">
                <a:moveTo>
                  <a:pt x="794589" y="0"/>
                </a:moveTo>
                <a:cubicBezTo>
                  <a:pt x="1233428" y="0"/>
                  <a:pt x="1589178" y="355750"/>
                  <a:pt x="1589178" y="794589"/>
                </a:cubicBezTo>
                <a:cubicBezTo>
                  <a:pt x="1589178" y="1233428"/>
                  <a:pt x="1233428" y="1589178"/>
                  <a:pt x="794589" y="1589178"/>
                </a:cubicBezTo>
                <a:cubicBezTo>
                  <a:pt x="355750" y="1589178"/>
                  <a:pt x="0" y="1233428"/>
                  <a:pt x="0" y="794589"/>
                </a:cubicBezTo>
                <a:cubicBezTo>
                  <a:pt x="0" y="355750"/>
                  <a:pt x="355750" y="0"/>
                  <a:pt x="794589" y="0"/>
                </a:cubicBezTo>
                <a:close/>
              </a:path>
            </a:pathLst>
          </a:cu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
        <p:nvSpPr>
          <p:cNvPr id="17" name="Picture Placeholder 22">
            <a:extLst>
              <a:ext uri="{FF2B5EF4-FFF2-40B4-BE49-F238E27FC236}">
                <a16:creationId xmlns:a16="http://schemas.microsoft.com/office/drawing/2014/main" id="{A2B5CF1E-87E8-4564-901B-D67353814D8E}"/>
              </a:ext>
            </a:extLst>
          </p:cNvPr>
          <p:cNvSpPr>
            <a:spLocks noGrp="1"/>
          </p:cNvSpPr>
          <p:nvPr>
            <p:ph type="pic" sz="quarter" idx="15" hasCustomPrompt="1"/>
          </p:nvPr>
        </p:nvSpPr>
        <p:spPr>
          <a:xfrm>
            <a:off x="6576454" y="1289521"/>
            <a:ext cx="1589177" cy="1589178"/>
          </a:xfrm>
          <a:custGeom>
            <a:avLst/>
            <a:gdLst>
              <a:gd name="connsiteX0" fmla="*/ 794589 w 1589178"/>
              <a:gd name="connsiteY0" fmla="*/ 0 h 1589178"/>
              <a:gd name="connsiteX1" fmla="*/ 1589178 w 1589178"/>
              <a:gd name="connsiteY1" fmla="*/ 794589 h 1589178"/>
              <a:gd name="connsiteX2" fmla="*/ 794589 w 1589178"/>
              <a:gd name="connsiteY2" fmla="*/ 1589178 h 1589178"/>
              <a:gd name="connsiteX3" fmla="*/ 0 w 1589178"/>
              <a:gd name="connsiteY3" fmla="*/ 794589 h 1589178"/>
              <a:gd name="connsiteX4" fmla="*/ 794589 w 1589178"/>
              <a:gd name="connsiteY4" fmla="*/ 0 h 1589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178" h="1589178">
                <a:moveTo>
                  <a:pt x="794589" y="0"/>
                </a:moveTo>
                <a:cubicBezTo>
                  <a:pt x="1233428" y="0"/>
                  <a:pt x="1589178" y="355750"/>
                  <a:pt x="1589178" y="794589"/>
                </a:cubicBezTo>
                <a:cubicBezTo>
                  <a:pt x="1589178" y="1233428"/>
                  <a:pt x="1233428" y="1589178"/>
                  <a:pt x="794589" y="1589178"/>
                </a:cubicBezTo>
                <a:cubicBezTo>
                  <a:pt x="355750" y="1589178"/>
                  <a:pt x="0" y="1233428"/>
                  <a:pt x="0" y="794589"/>
                </a:cubicBezTo>
                <a:cubicBezTo>
                  <a:pt x="0" y="355750"/>
                  <a:pt x="355750" y="0"/>
                  <a:pt x="794589" y="0"/>
                </a:cubicBezTo>
                <a:close/>
              </a:path>
            </a:pathLst>
          </a:cu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188253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lan_04">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685276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lan_0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19" hasCustomPrompt="1"/>
          </p:nvPr>
        </p:nvSpPr>
        <p:spPr>
          <a:xfrm>
            <a:off x="4648200" y="-1"/>
            <a:ext cx="4495800" cy="5143501"/>
          </a:xfrm>
          <a:custGeom>
            <a:avLst/>
            <a:gdLst>
              <a:gd name="connsiteX0" fmla="*/ 0 w 4495800"/>
              <a:gd name="connsiteY0" fmla="*/ 0 h 5143501"/>
              <a:gd name="connsiteX1" fmla="*/ 4495800 w 4495800"/>
              <a:gd name="connsiteY1" fmla="*/ 0 h 5143501"/>
              <a:gd name="connsiteX2" fmla="*/ 4495800 w 4495800"/>
              <a:gd name="connsiteY2" fmla="*/ 5143501 h 5143501"/>
              <a:gd name="connsiteX3" fmla="*/ 0 w 4495800"/>
              <a:gd name="connsiteY3" fmla="*/ 5143501 h 5143501"/>
            </a:gdLst>
            <a:ahLst/>
            <a:cxnLst>
              <a:cxn ang="0">
                <a:pos x="connsiteX0" y="connsiteY0"/>
              </a:cxn>
              <a:cxn ang="0">
                <a:pos x="connsiteX1" y="connsiteY1"/>
              </a:cxn>
              <a:cxn ang="0">
                <a:pos x="connsiteX2" y="connsiteY2"/>
              </a:cxn>
              <a:cxn ang="0">
                <a:pos x="connsiteX3" y="connsiteY3"/>
              </a:cxn>
            </a:cxnLst>
            <a:rect l="l" t="t" r="r" b="b"/>
            <a:pathLst>
              <a:path w="4495800" h="5143501">
                <a:moveTo>
                  <a:pt x="0" y="0"/>
                </a:moveTo>
                <a:lnTo>
                  <a:pt x="4495800" y="0"/>
                </a:lnTo>
                <a:lnTo>
                  <a:pt x="4495800" y="5143501"/>
                </a:lnTo>
                <a:lnTo>
                  <a:pt x="0" y="5143501"/>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048769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lan_03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4572000" y="0"/>
            <a:ext cx="4572000" cy="5143500"/>
          </a:xfrm>
          <a:custGeom>
            <a:avLst/>
            <a:gdLst>
              <a:gd name="connsiteX0" fmla="*/ 0 w 4572000"/>
              <a:gd name="connsiteY0" fmla="*/ 0 h 5143500"/>
              <a:gd name="connsiteX1" fmla="*/ 685800 w 4572000"/>
              <a:gd name="connsiteY1" fmla="*/ 0 h 5143500"/>
              <a:gd name="connsiteX2" fmla="*/ 40386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5143500">
                <a:moveTo>
                  <a:pt x="0" y="0"/>
                </a:moveTo>
                <a:lnTo>
                  <a:pt x="685800" y="0"/>
                </a:lnTo>
                <a:lnTo>
                  <a:pt x="4038600" y="0"/>
                </a:lnTo>
                <a:lnTo>
                  <a:pt x="4572000" y="0"/>
                </a:lnTo>
                <a:lnTo>
                  <a:pt x="4572000"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104794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lan_03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0" y="0"/>
            <a:ext cx="4572000" cy="5143500"/>
          </a:xfrm>
          <a:custGeom>
            <a:avLst/>
            <a:gdLst>
              <a:gd name="connsiteX0" fmla="*/ 0 w 4572000"/>
              <a:gd name="connsiteY0" fmla="*/ 0 h 5143500"/>
              <a:gd name="connsiteX1" fmla="*/ 685800 w 4572000"/>
              <a:gd name="connsiteY1" fmla="*/ 0 h 5143500"/>
              <a:gd name="connsiteX2" fmla="*/ 40386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5143500">
                <a:moveTo>
                  <a:pt x="0" y="0"/>
                </a:moveTo>
                <a:lnTo>
                  <a:pt x="685800" y="0"/>
                </a:lnTo>
                <a:lnTo>
                  <a:pt x="4038600" y="0"/>
                </a:lnTo>
                <a:lnTo>
                  <a:pt x="4572000" y="0"/>
                </a:lnTo>
                <a:lnTo>
                  <a:pt x="4572000"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88450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C54B-94F2-384F-BEAD-0D52AD036D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686A49-B5BD-9D45-80FB-5FE80F96538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425A78-A431-F64D-B861-F935F5D8982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52969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655A-AE8D-504C-A36F-8401B5B39C8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86379F-F9FD-AD41-9AAD-602B248E51F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883E79-C7B7-CD46-A29E-47FAD5D4FB3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591B0C-45A0-E04B-94F7-D95DBD75ABE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1173101-BA7F-3149-9705-58D40E2F3F7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92086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E6BB-1649-BA45-845C-99D97971AB7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617796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8236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8E0E-52AE-AC46-BE46-8B0A238CAB8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0E77E05-F330-C444-8018-04788E11B41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0253A2-3F5A-8D44-A9BA-B7E3122ED27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28172388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4E69-9BE5-7E4F-877F-AE05D7B52C3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7140E6-3D03-B542-93D4-A95CEF2DC65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A9D5C4C3-4DCA-8A42-9085-2A8BD19595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2215174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76D74D-4A05-3F4A-B649-937A1F5DE2F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173659-241A-BD4D-BB36-FB090EAF6B5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C27C1D6-6DAB-F842-9321-9C7CBC9C1616}"/>
              </a:ext>
            </a:extLst>
          </p:cNvPr>
          <p:cNvPicPr>
            <a:picLocks noChangeAspect="1"/>
          </p:cNvPicPr>
          <p:nvPr/>
        </p:nvPicPr>
        <p:blipFill>
          <a:blip r:embed="rId38"/>
          <a:stretch>
            <a:fillRect/>
          </a:stretch>
        </p:blipFill>
        <p:spPr>
          <a:xfrm>
            <a:off x="6859590" y="4864911"/>
            <a:ext cx="2057400" cy="111985"/>
          </a:xfrm>
          <a:prstGeom prst="rect">
            <a:avLst/>
          </a:prstGeom>
        </p:spPr>
      </p:pic>
      <p:sp>
        <p:nvSpPr>
          <p:cNvPr id="8" name="Slide Number Placeholder 5">
            <a:extLst>
              <a:ext uri="{FF2B5EF4-FFF2-40B4-BE49-F238E27FC236}">
                <a16:creationId xmlns:a16="http://schemas.microsoft.com/office/drawing/2014/main" id="{EEFF0F71-1EB8-1B47-9A03-498F6FDCE7A1}"/>
              </a:ext>
            </a:extLst>
          </p:cNvPr>
          <p:cNvSpPr txBox="1">
            <a:spLocks/>
          </p:cNvSpPr>
          <p:nvPr/>
        </p:nvSpPr>
        <p:spPr>
          <a:xfrm>
            <a:off x="76200" y="4759744"/>
            <a:ext cx="38894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ctr" defTabSz="1031626" rtl="0" eaLnBrk="1" fontAlgn="auto" latinLnBrk="0" hangingPunct="1">
              <a:lnSpc>
                <a:spcPct val="100000"/>
              </a:lnSpc>
              <a:spcBef>
                <a:spcPts val="0"/>
              </a:spcBef>
              <a:spcAft>
                <a:spcPts val="0"/>
              </a:spcAft>
              <a:buClrTx/>
              <a:buSzTx/>
              <a:buFontTx/>
              <a:buNone/>
              <a:tabLst/>
              <a:defRPr/>
            </a:pPr>
            <a:fld id="{FF14B9FE-21E6-4B09-A80A-6ECAFC8A0C01}" type="slidenum">
              <a:rPr kumimoji="0" lang="en-US" sz="900" b="0" i="0" u="none" strike="noStrike" kern="1200" cap="none" spc="0" normalizeH="0" baseline="0" noProof="0" smtClean="0">
                <a:ln>
                  <a:noFill/>
                </a:ln>
                <a:solidFill>
                  <a:schemeClr val="bg1">
                    <a:lumMod val="75000"/>
                  </a:schemeClr>
                </a:solidFill>
                <a:effectLst/>
                <a:uLnTx/>
                <a:uFillTx/>
                <a:latin typeface="+mn-lt"/>
                <a:ea typeface="+mn-ea"/>
                <a:cs typeface="+mn-cs"/>
              </a:rPr>
              <a:pPr marL="0" marR="0" lvl="0" indent="0" algn="ctr" defTabSz="103162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75000"/>
                </a:schemeClr>
              </a:solidFill>
              <a:effectLst/>
              <a:uLnTx/>
              <a:uFillTx/>
              <a:latin typeface="+mn-lt"/>
              <a:ea typeface="+mn-ea"/>
              <a:cs typeface="+mn-cs"/>
            </a:endParaRPr>
          </a:p>
        </p:txBody>
      </p:sp>
      <p:sp>
        <p:nvSpPr>
          <p:cNvPr id="10" name="Title 2">
            <a:extLst>
              <a:ext uri="{FF2B5EF4-FFF2-40B4-BE49-F238E27FC236}">
                <a16:creationId xmlns:a16="http://schemas.microsoft.com/office/drawing/2014/main" id="{871ACF28-CAB1-A603-B860-895867DCDF72}"/>
              </a:ext>
            </a:extLst>
          </p:cNvPr>
          <p:cNvSpPr txBox="1">
            <a:spLocks/>
          </p:cNvSpPr>
          <p:nvPr userDrawn="1"/>
        </p:nvSpPr>
        <p:spPr>
          <a:xfrm>
            <a:off x="447850" y="4827031"/>
            <a:ext cx="3666949" cy="138499"/>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900" b="0" kern="1500" baseline="0" dirty="0">
                <a:solidFill>
                  <a:schemeClr val="bg1">
                    <a:lumMod val="75000"/>
                  </a:schemeClr>
                </a:solidFill>
              </a:rPr>
              <a:t>The UPIC Audit Landscape: Risk, Enforcement, and Impact | July 10, 2025</a:t>
            </a:r>
            <a:endParaRPr lang="en-US" sz="900" b="0" kern="1500" dirty="0">
              <a:solidFill>
                <a:schemeClr val="bg1">
                  <a:lumMod val="75000"/>
                </a:schemeClr>
              </a:solidFill>
            </a:endParaRPr>
          </a:p>
        </p:txBody>
      </p:sp>
      <p:pic>
        <p:nvPicPr>
          <p:cNvPr id="11" name="Picture 10">
            <a:extLst>
              <a:ext uri="{FF2B5EF4-FFF2-40B4-BE49-F238E27FC236}">
                <a16:creationId xmlns:a16="http://schemas.microsoft.com/office/drawing/2014/main" id="{DCFE97E5-BA7E-D46A-F8EC-08D37B8FA9D8}"/>
              </a:ext>
            </a:extLst>
          </p:cNvPr>
          <p:cNvPicPr>
            <a:picLocks noChangeAspect="1"/>
          </p:cNvPicPr>
          <p:nvPr userDrawn="1"/>
        </p:nvPicPr>
        <p:blipFill>
          <a:blip r:embed="rId38"/>
          <a:stretch>
            <a:fillRect/>
          </a:stretch>
        </p:blipFill>
        <p:spPr>
          <a:xfrm>
            <a:off x="6859590" y="4864911"/>
            <a:ext cx="2057400" cy="111985"/>
          </a:xfrm>
          <a:prstGeom prst="rect">
            <a:avLst/>
          </a:prstGeom>
        </p:spPr>
      </p:pic>
    </p:spTree>
    <p:extLst>
      <p:ext uri="{BB962C8B-B14F-4D97-AF65-F5344CB8AC3E}">
        <p14:creationId xmlns:p14="http://schemas.microsoft.com/office/powerpoint/2010/main" val="1976520094"/>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 id="2147484825" r:id="rId12"/>
    <p:sldLayoutId id="2147484826" r:id="rId13"/>
    <p:sldLayoutId id="2147484827" r:id="rId14"/>
    <p:sldLayoutId id="2147484828" r:id="rId15"/>
    <p:sldLayoutId id="2147484829" r:id="rId16"/>
    <p:sldLayoutId id="2147484830" r:id="rId17"/>
    <p:sldLayoutId id="2147484831" r:id="rId18"/>
    <p:sldLayoutId id="2147484832" r:id="rId19"/>
    <p:sldLayoutId id="2147484833" r:id="rId20"/>
    <p:sldLayoutId id="2147484834" r:id="rId21"/>
    <p:sldLayoutId id="2147484835" r:id="rId22"/>
    <p:sldLayoutId id="2147484836" r:id="rId23"/>
    <p:sldLayoutId id="2147484837" r:id="rId24"/>
    <p:sldLayoutId id="2147484838" r:id="rId25"/>
    <p:sldLayoutId id="2147484839" r:id="rId26"/>
    <p:sldLayoutId id="2147484840" r:id="rId27"/>
    <p:sldLayoutId id="2147484841" r:id="rId28"/>
    <p:sldLayoutId id="2147484842" r:id="rId29"/>
    <p:sldLayoutId id="2147484843" r:id="rId30"/>
    <p:sldLayoutId id="2147484844" r:id="rId31"/>
    <p:sldLayoutId id="2147484846" r:id="rId32"/>
    <p:sldLayoutId id="2147484850" r:id="rId33"/>
    <p:sldLayoutId id="2147484851" r:id="rId34"/>
    <p:sldLayoutId id="2147484853" r:id="rId35"/>
    <p:sldLayoutId id="2147484854" r:id="rId36"/>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31.xml"/><Relationship Id="rId6" Type="http://schemas.openxmlformats.org/officeDocument/2006/relationships/hyperlink" Target="mailto:jon@armoryhilladvocates.com" TargetMode="External"/><Relationship Id="rId5" Type="http://schemas.openxmlformats.org/officeDocument/2006/relationships/hyperlink" Target="mailto:jennifer.weaver@hklaw.com"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36B9B-87D9-6952-CF30-ABA0120C357F}"/>
            </a:ext>
          </a:extLst>
        </p:cNvPr>
        <p:cNvGrpSpPr/>
        <p:nvPr/>
      </p:nvGrpSpPr>
      <p:grpSpPr>
        <a:xfrm>
          <a:off x="0" y="0"/>
          <a:ext cx="0" cy="0"/>
          <a:chOff x="0" y="0"/>
          <a:chExt cx="0" cy="0"/>
        </a:xfrm>
      </p:grpSpPr>
      <p:pic>
        <p:nvPicPr>
          <p:cNvPr id="8" name="Picture Placeholder 7" descr="A picture containing bed, photo, curtain, sitting&#10;&#10;Description automatically generated">
            <a:extLst>
              <a:ext uri="{FF2B5EF4-FFF2-40B4-BE49-F238E27FC236}">
                <a16:creationId xmlns:a16="http://schemas.microsoft.com/office/drawing/2014/main" id="{56462BB3-621B-4A73-8CED-92B6FE35C89C}"/>
              </a:ext>
            </a:extLst>
          </p:cNvPr>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t="19852" b="19852"/>
          <a:stretch>
            <a:fillRect/>
          </a:stretch>
        </p:blipFill>
        <p:spPr>
          <a:xfrm>
            <a:off x="-1" y="-43543"/>
            <a:ext cx="9144000" cy="3668486"/>
          </a:xfrm>
        </p:spPr>
      </p:pic>
      <p:pic>
        <p:nvPicPr>
          <p:cNvPr id="3" name="Picture 2">
            <a:extLst>
              <a:ext uri="{FF2B5EF4-FFF2-40B4-BE49-F238E27FC236}">
                <a16:creationId xmlns:a16="http://schemas.microsoft.com/office/drawing/2014/main" id="{4624BFCD-8A8B-610A-9B87-002C65699F17}"/>
              </a:ext>
            </a:extLst>
          </p:cNvPr>
          <p:cNvPicPr>
            <a:picLocks noChangeAspect="1"/>
          </p:cNvPicPr>
          <p:nvPr/>
        </p:nvPicPr>
        <p:blipFill>
          <a:blip r:embed="rId3" cstate="print">
            <a:extLst>
              <a:ext uri="{28A0092B-C50C-407E-A947-70E740481C1C}">
                <a14:useLocalDpi xmlns:a14="http://schemas.microsoft.com/office/drawing/2010/main" val="0"/>
              </a:ext>
            </a:extLst>
          </a:blip>
          <a:srcRect t="19837" b="19837"/>
          <a:stretch/>
        </p:blipFill>
        <p:spPr>
          <a:xfrm flipH="1">
            <a:off x="0" y="-43543"/>
            <a:ext cx="9144000" cy="3668486"/>
          </a:xfrm>
          <a:prstGeom prst="rect">
            <a:avLst/>
          </a:prstGeom>
        </p:spPr>
      </p:pic>
      <p:sp>
        <p:nvSpPr>
          <p:cNvPr id="14" name="Rectangle 13">
            <a:extLst>
              <a:ext uri="{FF2B5EF4-FFF2-40B4-BE49-F238E27FC236}">
                <a16:creationId xmlns:a16="http://schemas.microsoft.com/office/drawing/2014/main" id="{2BC85100-2E3E-B211-FC5D-12D51D869B90}"/>
              </a:ext>
            </a:extLst>
          </p:cNvPr>
          <p:cNvSpPr/>
          <p:nvPr/>
        </p:nvSpPr>
        <p:spPr bwMode="auto">
          <a:xfrm>
            <a:off x="4038600" y="205898"/>
            <a:ext cx="5105399" cy="3230335"/>
          </a:xfrm>
          <a:prstGeom prst="rect">
            <a:avLst/>
          </a:prstGeom>
          <a:solidFill>
            <a:schemeClr val="tx2">
              <a:alpha val="9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7" name="Rounded Rectangle 6">
            <a:extLst>
              <a:ext uri="{FF2B5EF4-FFF2-40B4-BE49-F238E27FC236}">
                <a16:creationId xmlns:a16="http://schemas.microsoft.com/office/drawing/2014/main" id="{BD48996D-1FC8-B530-A769-9B940F097C11}"/>
              </a:ext>
            </a:extLst>
          </p:cNvPr>
          <p:cNvSpPr/>
          <p:nvPr/>
        </p:nvSpPr>
        <p:spPr bwMode="auto">
          <a:xfrm>
            <a:off x="0" y="3680810"/>
            <a:ext cx="9144000" cy="1462690"/>
          </a:xfrm>
          <a:prstGeom prst="roundRect">
            <a:avLst>
              <a:gd name="adj" fmla="val 0"/>
            </a:avLst>
          </a:prstGeom>
          <a:solidFill>
            <a:schemeClr val="bg1"/>
          </a:solidFill>
          <a:ln w="9525">
            <a:noFill/>
            <a:round/>
            <a:headEnd/>
            <a:tailEnd/>
          </a:ln>
          <a:effectLst/>
        </p:spPr>
        <p:txBody>
          <a:bodyPr vert="horz" wrap="square" lIns="91440" tIns="45720" rIns="91440" bIns="45720" numCol="1" rtlCol="0" anchor="ctr" anchorCtr="0" compatLnSpc="1">
            <a:prstTxWarp prst="textNoShape">
              <a:avLst/>
            </a:prstTxWarp>
          </a:bodyPr>
          <a:lstStyle/>
          <a:p>
            <a:pPr algn="ctr"/>
            <a:endParaRPr lang="en-US" sz="2400" dirty="0">
              <a:solidFill>
                <a:schemeClr val="tx2"/>
              </a:solidFill>
              <a:latin typeface="Runda Medium" panose="02000000000000000000" pitchFamily="2" charset="77"/>
              <a:ea typeface="Roboto Bk" pitchFamily="2" charset="0"/>
            </a:endParaRPr>
          </a:p>
        </p:txBody>
      </p:sp>
      <p:grpSp>
        <p:nvGrpSpPr>
          <p:cNvPr id="20" name="Group 19">
            <a:extLst>
              <a:ext uri="{FF2B5EF4-FFF2-40B4-BE49-F238E27FC236}">
                <a16:creationId xmlns:a16="http://schemas.microsoft.com/office/drawing/2014/main" id="{854979C2-7113-42B0-9CC6-C4771DC87B43}"/>
              </a:ext>
            </a:extLst>
          </p:cNvPr>
          <p:cNvGrpSpPr/>
          <p:nvPr/>
        </p:nvGrpSpPr>
        <p:grpSpPr>
          <a:xfrm>
            <a:off x="1" y="5061045"/>
            <a:ext cx="9143998" cy="82455"/>
            <a:chOff x="685800" y="4552950"/>
            <a:chExt cx="6329468" cy="381000"/>
          </a:xfrm>
        </p:grpSpPr>
        <p:sp>
          <p:nvSpPr>
            <p:cNvPr id="21" name="Rectangle 20">
              <a:extLst>
                <a:ext uri="{FF2B5EF4-FFF2-40B4-BE49-F238E27FC236}">
                  <a16:creationId xmlns:a16="http://schemas.microsoft.com/office/drawing/2014/main" id="{3BC3F21D-DF02-9E0A-40E5-2F8773E0CC8A}"/>
                </a:ext>
              </a:extLst>
            </p:cNvPr>
            <p:cNvSpPr/>
            <p:nvPr/>
          </p:nvSpPr>
          <p:spPr bwMode="auto">
            <a:xfrm>
              <a:off x="685800"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dirty="0"/>
            </a:p>
          </p:txBody>
        </p:sp>
        <p:sp>
          <p:nvSpPr>
            <p:cNvPr id="22" name="Rectangle 21">
              <a:extLst>
                <a:ext uri="{FF2B5EF4-FFF2-40B4-BE49-F238E27FC236}">
                  <a16:creationId xmlns:a16="http://schemas.microsoft.com/office/drawing/2014/main" id="{5FA08F15-D1DF-35FE-57DB-ADBC6A55C9F3}"/>
                </a:ext>
              </a:extLst>
            </p:cNvPr>
            <p:cNvSpPr/>
            <p:nvPr/>
          </p:nvSpPr>
          <p:spPr bwMode="auto">
            <a:xfrm>
              <a:off x="1481153"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dirty="0"/>
            </a:p>
          </p:txBody>
        </p:sp>
        <p:sp>
          <p:nvSpPr>
            <p:cNvPr id="23" name="Rectangle 22">
              <a:extLst>
                <a:ext uri="{FF2B5EF4-FFF2-40B4-BE49-F238E27FC236}">
                  <a16:creationId xmlns:a16="http://schemas.microsoft.com/office/drawing/2014/main" id="{1901A1CA-24E0-BB5F-D30A-0B0F3DC30C2F}"/>
                </a:ext>
              </a:extLst>
            </p:cNvPr>
            <p:cNvSpPr/>
            <p:nvPr/>
          </p:nvSpPr>
          <p:spPr bwMode="auto">
            <a:xfrm>
              <a:off x="2276506" y="4552950"/>
              <a:ext cx="762000" cy="381000"/>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dirty="0"/>
            </a:p>
          </p:txBody>
        </p:sp>
        <p:sp>
          <p:nvSpPr>
            <p:cNvPr id="24" name="Rectangle 23">
              <a:extLst>
                <a:ext uri="{FF2B5EF4-FFF2-40B4-BE49-F238E27FC236}">
                  <a16:creationId xmlns:a16="http://schemas.microsoft.com/office/drawing/2014/main" id="{0F8FD53C-9864-D547-FDD4-02267ED6A8A7}"/>
                </a:ext>
              </a:extLst>
            </p:cNvPr>
            <p:cNvSpPr/>
            <p:nvPr/>
          </p:nvSpPr>
          <p:spPr bwMode="auto">
            <a:xfrm>
              <a:off x="3071859" y="4552950"/>
              <a:ext cx="762000" cy="381000"/>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dirty="0"/>
            </a:p>
          </p:txBody>
        </p:sp>
        <p:sp>
          <p:nvSpPr>
            <p:cNvPr id="26" name="Rectangle 25">
              <a:extLst>
                <a:ext uri="{FF2B5EF4-FFF2-40B4-BE49-F238E27FC236}">
                  <a16:creationId xmlns:a16="http://schemas.microsoft.com/office/drawing/2014/main" id="{85FB0731-EFF9-C08C-DD4A-9A235887777C}"/>
                </a:ext>
              </a:extLst>
            </p:cNvPr>
            <p:cNvSpPr/>
            <p:nvPr/>
          </p:nvSpPr>
          <p:spPr bwMode="auto">
            <a:xfrm>
              <a:off x="3867212" y="4552950"/>
              <a:ext cx="762000" cy="381000"/>
            </a:xfrm>
            <a:prstGeom prst="rect">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dirty="0"/>
            </a:p>
          </p:txBody>
        </p:sp>
        <p:sp>
          <p:nvSpPr>
            <p:cNvPr id="27" name="Rectangle 26">
              <a:extLst>
                <a:ext uri="{FF2B5EF4-FFF2-40B4-BE49-F238E27FC236}">
                  <a16:creationId xmlns:a16="http://schemas.microsoft.com/office/drawing/2014/main" id="{4858C3E1-4E3F-94B2-B626-8BF397FDFBC8}"/>
                </a:ext>
              </a:extLst>
            </p:cNvPr>
            <p:cNvSpPr/>
            <p:nvPr/>
          </p:nvSpPr>
          <p:spPr bwMode="auto">
            <a:xfrm>
              <a:off x="4662565" y="4552950"/>
              <a:ext cx="762000" cy="381000"/>
            </a:xfrm>
            <a:prstGeom prst="rect">
              <a:avLst/>
            </a:pr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dirty="0"/>
            </a:p>
          </p:txBody>
        </p:sp>
        <p:sp>
          <p:nvSpPr>
            <p:cNvPr id="28" name="Rectangle 27">
              <a:extLst>
                <a:ext uri="{FF2B5EF4-FFF2-40B4-BE49-F238E27FC236}">
                  <a16:creationId xmlns:a16="http://schemas.microsoft.com/office/drawing/2014/main" id="{4A8CF5BC-3BE5-65BB-4F3F-F7E81FABA072}"/>
                </a:ext>
              </a:extLst>
            </p:cNvPr>
            <p:cNvSpPr/>
            <p:nvPr/>
          </p:nvSpPr>
          <p:spPr bwMode="auto">
            <a:xfrm>
              <a:off x="5457918"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dirty="0"/>
            </a:p>
          </p:txBody>
        </p:sp>
        <p:sp>
          <p:nvSpPr>
            <p:cNvPr id="29" name="Rectangle 28">
              <a:extLst>
                <a:ext uri="{FF2B5EF4-FFF2-40B4-BE49-F238E27FC236}">
                  <a16:creationId xmlns:a16="http://schemas.microsoft.com/office/drawing/2014/main" id="{3AA613AC-9236-4A53-1D93-AF4BAC4BA652}"/>
                </a:ext>
              </a:extLst>
            </p:cNvPr>
            <p:cNvSpPr/>
            <p:nvPr/>
          </p:nvSpPr>
          <p:spPr bwMode="auto">
            <a:xfrm>
              <a:off x="6253268"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dirty="0"/>
            </a:p>
          </p:txBody>
        </p:sp>
      </p:grpSp>
      <p:sp>
        <p:nvSpPr>
          <p:cNvPr id="16" name="3">
            <a:extLst>
              <a:ext uri="{FF2B5EF4-FFF2-40B4-BE49-F238E27FC236}">
                <a16:creationId xmlns:a16="http://schemas.microsoft.com/office/drawing/2014/main" id="{F7BFBC23-04A2-AF07-C16D-D92209E33F5A}"/>
              </a:ext>
            </a:extLst>
          </p:cNvPr>
          <p:cNvSpPr txBox="1"/>
          <p:nvPr/>
        </p:nvSpPr>
        <p:spPr>
          <a:xfrm>
            <a:off x="3618010" y="4130025"/>
            <a:ext cx="4916390" cy="523220"/>
          </a:xfrm>
          <a:prstGeom prst="rect">
            <a:avLst/>
          </a:prstGeom>
          <a:noFill/>
        </p:spPr>
        <p:txBody>
          <a:bodyPr wrap="square" rtlCol="0" anchor="ctr">
            <a:spAutoFit/>
          </a:bodyPr>
          <a:lstStyle/>
          <a:p>
            <a:r>
              <a:rPr lang="en-US" sz="1400" dirty="0">
                <a:solidFill>
                  <a:schemeClr val="tx2"/>
                </a:solidFill>
              </a:rPr>
              <a:t>Presented by the Regulation, Accreditation, and Payment Practice Group</a:t>
            </a:r>
            <a:endParaRPr lang="en-US" sz="1400" b="1" dirty="0">
              <a:solidFill>
                <a:schemeClr val="tx2"/>
              </a:solidFill>
            </a:endParaRPr>
          </a:p>
        </p:txBody>
      </p:sp>
      <p:pic>
        <p:nvPicPr>
          <p:cNvPr id="19" name="Picture 18">
            <a:extLst>
              <a:ext uri="{FF2B5EF4-FFF2-40B4-BE49-F238E27FC236}">
                <a16:creationId xmlns:a16="http://schemas.microsoft.com/office/drawing/2014/main" id="{221AC26F-FA58-0D25-5753-42B6CDD3A04E}"/>
              </a:ext>
            </a:extLst>
          </p:cNvPr>
          <p:cNvPicPr>
            <a:picLocks noChangeAspect="1"/>
          </p:cNvPicPr>
          <p:nvPr/>
        </p:nvPicPr>
        <p:blipFill>
          <a:blip r:embed="rId4"/>
          <a:stretch>
            <a:fillRect/>
          </a:stretch>
        </p:blipFill>
        <p:spPr>
          <a:xfrm>
            <a:off x="351239" y="4238172"/>
            <a:ext cx="1644635" cy="449180"/>
          </a:xfrm>
          <a:prstGeom prst="rect">
            <a:avLst/>
          </a:prstGeom>
        </p:spPr>
      </p:pic>
      <p:sp>
        <p:nvSpPr>
          <p:cNvPr id="18" name="Rectangle 17">
            <a:extLst>
              <a:ext uri="{FF2B5EF4-FFF2-40B4-BE49-F238E27FC236}">
                <a16:creationId xmlns:a16="http://schemas.microsoft.com/office/drawing/2014/main" id="{562F2387-C323-BF39-9964-D422F1D258CF}"/>
              </a:ext>
            </a:extLst>
          </p:cNvPr>
          <p:cNvSpPr/>
          <p:nvPr/>
        </p:nvSpPr>
        <p:spPr>
          <a:xfrm>
            <a:off x="4290292" y="736304"/>
            <a:ext cx="4572000" cy="1886350"/>
          </a:xfrm>
          <a:prstGeom prst="rect">
            <a:avLst/>
          </a:prstGeom>
        </p:spPr>
        <p:txBody>
          <a:bodyPr>
            <a:spAutoFit/>
          </a:bodyPr>
          <a:lstStyle/>
          <a:p>
            <a:pPr lvl="0">
              <a:lnSpc>
                <a:spcPct val="107000"/>
              </a:lnSpc>
              <a:spcAft>
                <a:spcPts val="1200"/>
              </a:spcAft>
            </a:pPr>
            <a:r>
              <a:rPr lang="en-US" sz="2800" dirty="0">
                <a:solidFill>
                  <a:srgbClr val="FFFFFF"/>
                </a:solidFill>
                <a:latin typeface="+mj-lt"/>
              </a:rPr>
              <a:t>The UPIC Audit Landscape</a:t>
            </a:r>
            <a:br>
              <a:rPr lang="en-US" sz="2800" dirty="0">
                <a:solidFill>
                  <a:srgbClr val="FFFFFF"/>
                </a:solidFill>
                <a:latin typeface="+mj-lt"/>
              </a:rPr>
            </a:br>
            <a:r>
              <a:rPr lang="en-US" sz="2000" dirty="0">
                <a:solidFill>
                  <a:srgbClr val="FFFFFF"/>
                </a:solidFill>
                <a:latin typeface="+mj-lt"/>
              </a:rPr>
              <a:t>Risk, Enforcement, and Impact</a:t>
            </a:r>
            <a:endParaRPr lang="en-US" sz="2800" dirty="0">
              <a:solidFill>
                <a:srgbClr val="FFFFFF"/>
              </a:solidFill>
              <a:latin typeface="+mj-lt"/>
            </a:endParaRPr>
          </a:p>
          <a:p>
            <a:pPr lvl="0">
              <a:lnSpc>
                <a:spcPct val="107000"/>
              </a:lnSpc>
              <a:spcAft>
                <a:spcPts val="600"/>
              </a:spcAft>
            </a:pPr>
            <a:r>
              <a:rPr lang="en-US" sz="2400" dirty="0">
                <a:solidFill>
                  <a:srgbClr val="FFFFFF"/>
                </a:solidFill>
              </a:rPr>
              <a:t>July 10, 2025</a:t>
            </a:r>
          </a:p>
          <a:p>
            <a:pPr lvl="0">
              <a:lnSpc>
                <a:spcPct val="107000"/>
              </a:lnSpc>
              <a:spcAft>
                <a:spcPts val="600"/>
              </a:spcAft>
            </a:pPr>
            <a:r>
              <a:rPr lang="en-US" sz="2400" dirty="0">
                <a:solidFill>
                  <a:srgbClr val="FFFFFF"/>
                </a:solidFill>
                <a:ea typeface="Calibri" panose="020F0502020204030204" pitchFamily="34" charset="0"/>
                <a:cs typeface="Arial" panose="020B0604020202020204" pitchFamily="34" charset="0"/>
              </a:rPr>
              <a:t>2:00 – 3:30 PM EST</a:t>
            </a:r>
          </a:p>
        </p:txBody>
      </p:sp>
    </p:spTree>
    <p:extLst>
      <p:ext uri="{BB962C8B-B14F-4D97-AF65-F5344CB8AC3E}">
        <p14:creationId xmlns:p14="http://schemas.microsoft.com/office/powerpoint/2010/main" val="77745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5">
            <a:extLst>
              <a:ext uri="{FF2B5EF4-FFF2-40B4-BE49-F238E27FC236}">
                <a16:creationId xmlns:a16="http://schemas.microsoft.com/office/drawing/2014/main" id="{86E3FDE1-3D23-7EAC-FF44-54342434297F}"/>
              </a:ext>
            </a:extLst>
          </p:cNvPr>
          <p:cNvSpPr>
            <a:spLocks noGrp="1"/>
          </p:cNvSpPr>
          <p:nvPr>
            <p:ph type="title"/>
          </p:nvPr>
        </p:nvSpPr>
        <p:spPr>
          <a:xfrm>
            <a:off x="387819" y="282611"/>
            <a:ext cx="8368363" cy="409459"/>
          </a:xfrm>
        </p:spPr>
        <p:txBody>
          <a:bodyPr>
            <a:normAutofit fontScale="90000"/>
          </a:bodyPr>
          <a:lstStyle/>
          <a:p>
            <a:r>
              <a:rPr lang="en-US" dirty="0"/>
              <a:t>About the UPIC Audit</a:t>
            </a:r>
          </a:p>
        </p:txBody>
      </p:sp>
      <p:sp>
        <p:nvSpPr>
          <p:cNvPr id="26" name="Rectangle 25">
            <a:extLst>
              <a:ext uri="{FF2B5EF4-FFF2-40B4-BE49-F238E27FC236}">
                <a16:creationId xmlns:a16="http://schemas.microsoft.com/office/drawing/2014/main" id="{2C2DAEDD-89CE-203E-AE1C-0F2B2AF789C8}"/>
              </a:ext>
            </a:extLst>
          </p:cNvPr>
          <p:cNvSpPr/>
          <p:nvPr/>
        </p:nvSpPr>
        <p:spPr>
          <a:xfrm>
            <a:off x="359734" y="1138346"/>
            <a:ext cx="3907466" cy="2908489"/>
          </a:xfrm>
          <a:prstGeom prst="rect">
            <a:avLst/>
          </a:prstGeom>
        </p:spPr>
        <p:txBody>
          <a:bodyPr wrap="square" numCol="1" spcCol="457200">
            <a:spAutoFit/>
          </a:bodyPr>
          <a:lstStyle/>
          <a:p>
            <a:pPr marL="171450" indent="-171450">
              <a:spcAft>
                <a:spcPts val="600"/>
              </a:spcAft>
              <a:buFont typeface="Arial" panose="020B0604020202020204" pitchFamily="34" charset="0"/>
              <a:buChar char="•"/>
            </a:pPr>
            <a:r>
              <a:rPr lang="en-US" sz="2000" b="1" dirty="0">
                <a:solidFill>
                  <a:schemeClr val="tx1">
                    <a:lumMod val="75000"/>
                    <a:lumOff val="25000"/>
                  </a:schemeClr>
                </a:solidFill>
              </a:rPr>
              <a:t>UPIC = </a:t>
            </a:r>
            <a:r>
              <a:rPr lang="en-US" sz="2000" dirty="0">
                <a:solidFill>
                  <a:schemeClr val="tx1">
                    <a:lumMod val="75000"/>
                    <a:lumOff val="25000"/>
                  </a:schemeClr>
                </a:solidFill>
              </a:rPr>
              <a:t>Unified Program Integrity </a:t>
            </a:r>
            <a:r>
              <a:rPr lang="en-US" sz="2000" b="1" u="sng" dirty="0">
                <a:solidFill>
                  <a:schemeClr val="tx1">
                    <a:lumMod val="75000"/>
                    <a:lumOff val="25000"/>
                  </a:schemeClr>
                </a:solidFill>
              </a:rPr>
              <a:t>Contractors</a:t>
            </a:r>
            <a:r>
              <a:rPr lang="en-US" sz="2000" dirty="0">
                <a:solidFill>
                  <a:schemeClr val="tx1">
                    <a:lumMod val="75000"/>
                    <a:lumOff val="25000"/>
                  </a:schemeClr>
                </a:solidFill>
              </a:rPr>
              <a:t> hired by CMS to investigate FWA for Medicare and Medicaid programs</a:t>
            </a:r>
            <a:br>
              <a:rPr lang="en-US" sz="2000" dirty="0">
                <a:solidFill>
                  <a:schemeClr val="tx1">
                    <a:lumMod val="75000"/>
                    <a:lumOff val="25000"/>
                  </a:schemeClr>
                </a:solidFill>
              </a:rPr>
            </a:br>
            <a:endParaRPr lang="en-US" sz="2000" dirty="0">
              <a:solidFill>
                <a:schemeClr val="tx1">
                  <a:lumMod val="75000"/>
                  <a:lumOff val="25000"/>
                </a:schemeClr>
              </a:solidFill>
            </a:endParaRPr>
          </a:p>
          <a:p>
            <a:pPr marL="171450" indent="-171450">
              <a:spcAft>
                <a:spcPts val="600"/>
              </a:spcAft>
              <a:buFont typeface="Arial" panose="020B0604020202020204" pitchFamily="34" charset="0"/>
              <a:buChar char="•"/>
            </a:pPr>
            <a:r>
              <a:rPr lang="en-US" sz="2000" b="1" dirty="0">
                <a:solidFill>
                  <a:schemeClr val="tx1">
                    <a:lumMod val="75000"/>
                    <a:lumOff val="25000"/>
                  </a:schemeClr>
                </a:solidFill>
              </a:rPr>
              <a:t>Specialized focus: </a:t>
            </a:r>
            <a:r>
              <a:rPr lang="en-US" sz="2000" dirty="0">
                <a:solidFill>
                  <a:schemeClr val="tx1">
                    <a:lumMod val="75000"/>
                    <a:lumOff val="25000"/>
                  </a:schemeClr>
                </a:solidFill>
              </a:rPr>
              <a:t>Complex care, high-dollar claims, ownership changes raise red flags</a:t>
            </a:r>
            <a:br>
              <a:rPr lang="en-US" dirty="0">
                <a:solidFill>
                  <a:schemeClr val="tx1">
                    <a:lumMod val="75000"/>
                    <a:lumOff val="25000"/>
                  </a:schemeClr>
                </a:solidFill>
              </a:rPr>
            </a:br>
            <a:endParaRPr lang="en-US" b="1" dirty="0">
              <a:solidFill>
                <a:schemeClr val="tx1">
                  <a:lumMod val="75000"/>
                  <a:lumOff val="25000"/>
                </a:schemeClr>
              </a:solidFill>
            </a:endParaRPr>
          </a:p>
        </p:txBody>
      </p:sp>
      <p:sp>
        <p:nvSpPr>
          <p:cNvPr id="28" name="Rounded Rectangle 4">
            <a:extLst>
              <a:ext uri="{FF2B5EF4-FFF2-40B4-BE49-F238E27FC236}">
                <a16:creationId xmlns:a16="http://schemas.microsoft.com/office/drawing/2014/main" id="{66F42470-328C-FDCF-D628-E304CE1482A4}"/>
              </a:ext>
            </a:extLst>
          </p:cNvPr>
          <p:cNvSpPr/>
          <p:nvPr/>
        </p:nvSpPr>
        <p:spPr>
          <a:xfrm>
            <a:off x="5257800" y="979045"/>
            <a:ext cx="3657600" cy="3185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350" b="1">
              <a:solidFill>
                <a:schemeClr val="bg1"/>
              </a:solidFill>
            </a:endParaRPr>
          </a:p>
        </p:txBody>
      </p:sp>
      <p:sp>
        <p:nvSpPr>
          <p:cNvPr id="29" name="Rectangle 28">
            <a:extLst>
              <a:ext uri="{FF2B5EF4-FFF2-40B4-BE49-F238E27FC236}">
                <a16:creationId xmlns:a16="http://schemas.microsoft.com/office/drawing/2014/main" id="{8D9902CC-4F5A-B20D-FE13-F67A4F6B23E5}"/>
              </a:ext>
            </a:extLst>
          </p:cNvPr>
          <p:cNvSpPr/>
          <p:nvPr/>
        </p:nvSpPr>
        <p:spPr>
          <a:xfrm>
            <a:off x="5562600" y="1200150"/>
            <a:ext cx="3124199" cy="2396938"/>
          </a:xfrm>
          <a:prstGeom prst="rect">
            <a:avLst/>
          </a:prstGeom>
        </p:spPr>
        <p:txBody>
          <a:bodyPr wrap="square" lIns="0" rIns="0" anchor="t">
            <a:spAutoFit/>
          </a:bodyPr>
          <a:lstStyle/>
          <a:p>
            <a:pPr>
              <a:lnSpc>
                <a:spcPct val="120000"/>
              </a:lnSpc>
            </a:pPr>
            <a:r>
              <a:rPr lang="en-US" b="1" dirty="0">
                <a:solidFill>
                  <a:schemeClr val="bg1"/>
                </a:solidFill>
              </a:rPr>
              <a:t>At-Risk Segments</a:t>
            </a:r>
            <a:br>
              <a:rPr lang="en-US" b="1" dirty="0">
                <a:solidFill>
                  <a:schemeClr val="bg1"/>
                </a:solidFill>
              </a:rPr>
            </a:br>
            <a:endParaRPr lang="en-US" b="1" dirty="0">
              <a:solidFill>
                <a:schemeClr val="bg1"/>
              </a:solidFill>
            </a:endParaRPr>
          </a:p>
          <a:p>
            <a:pPr marL="171450" indent="-171450">
              <a:lnSpc>
                <a:spcPct val="120000"/>
              </a:lnSpc>
              <a:buFont typeface="Arial" panose="020B0604020202020204" pitchFamily="34" charset="0"/>
              <a:buChar char="•"/>
            </a:pPr>
            <a:r>
              <a:rPr lang="en-US" dirty="0">
                <a:solidFill>
                  <a:schemeClr val="bg1"/>
                </a:solidFill>
              </a:rPr>
              <a:t>Clinical laboratories</a:t>
            </a:r>
          </a:p>
          <a:p>
            <a:pPr marL="171450" indent="-171450">
              <a:lnSpc>
                <a:spcPct val="120000"/>
              </a:lnSpc>
              <a:buFont typeface="Arial" panose="020B0604020202020204" pitchFamily="34" charset="0"/>
              <a:buChar char="•"/>
            </a:pPr>
            <a:r>
              <a:rPr lang="en-US" dirty="0">
                <a:solidFill>
                  <a:schemeClr val="bg1"/>
                </a:solidFill>
              </a:rPr>
              <a:t>Behavioral health providers</a:t>
            </a:r>
          </a:p>
          <a:p>
            <a:pPr marL="171450" indent="-171450">
              <a:lnSpc>
                <a:spcPct val="120000"/>
              </a:lnSpc>
              <a:buFont typeface="Arial" panose="020B0604020202020204" pitchFamily="34" charset="0"/>
              <a:buChar char="•"/>
            </a:pPr>
            <a:r>
              <a:rPr lang="en-US" dirty="0">
                <a:solidFill>
                  <a:schemeClr val="bg1"/>
                </a:solidFill>
              </a:rPr>
              <a:t>Wound care specialists</a:t>
            </a:r>
          </a:p>
          <a:p>
            <a:pPr marL="171450" indent="-171450">
              <a:lnSpc>
                <a:spcPct val="120000"/>
              </a:lnSpc>
              <a:buFont typeface="Arial" panose="020B0604020202020204" pitchFamily="34" charset="0"/>
              <a:buChar char="•"/>
            </a:pPr>
            <a:r>
              <a:rPr lang="en-US" dirty="0">
                <a:solidFill>
                  <a:schemeClr val="bg1"/>
                </a:solidFill>
              </a:rPr>
              <a:t>Hospice providers</a:t>
            </a:r>
          </a:p>
          <a:p>
            <a:pPr marL="171450" indent="-171450">
              <a:lnSpc>
                <a:spcPct val="120000"/>
              </a:lnSpc>
              <a:buFont typeface="Arial" panose="020B0604020202020204" pitchFamily="34" charset="0"/>
              <a:buChar char="•"/>
            </a:pPr>
            <a:r>
              <a:rPr lang="en-US" dirty="0">
                <a:solidFill>
                  <a:schemeClr val="bg1"/>
                </a:solidFill>
              </a:rPr>
              <a:t>Home health providers</a:t>
            </a:r>
          </a:p>
        </p:txBody>
      </p:sp>
    </p:spTree>
    <p:extLst>
      <p:ext uri="{BB962C8B-B14F-4D97-AF65-F5344CB8AC3E}">
        <p14:creationId xmlns:p14="http://schemas.microsoft.com/office/powerpoint/2010/main" val="242139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02ABE-1B27-FD05-7626-178860AB1CE7}"/>
              </a:ext>
            </a:extLst>
          </p:cNvPr>
          <p:cNvSpPr>
            <a:spLocks noGrp="1"/>
          </p:cNvSpPr>
          <p:nvPr>
            <p:ph type="title"/>
          </p:nvPr>
        </p:nvSpPr>
        <p:spPr/>
        <p:txBody>
          <a:bodyPr/>
          <a:lstStyle/>
          <a:p>
            <a:r>
              <a:rPr lang="en-US" dirty="0"/>
              <a:t>5 UPIC Jurisdictions, 3 Contractors</a:t>
            </a:r>
          </a:p>
        </p:txBody>
      </p:sp>
      <p:pic>
        <p:nvPicPr>
          <p:cNvPr id="7" name="Picture 6" descr="UPIC Audit jurisdictions.">
            <a:extLst>
              <a:ext uri="{FF2B5EF4-FFF2-40B4-BE49-F238E27FC236}">
                <a16:creationId xmlns:a16="http://schemas.microsoft.com/office/drawing/2014/main" id="{AAB84AF6-BA78-0B22-93FB-4C764B51A256}"/>
              </a:ext>
            </a:extLst>
          </p:cNvPr>
          <p:cNvPicPr>
            <a:picLocks noChangeAspect="1"/>
          </p:cNvPicPr>
          <p:nvPr/>
        </p:nvPicPr>
        <p:blipFill rotWithShape="1">
          <a:blip r:embed="rId3"/>
          <a:srcRect l="1254"/>
          <a:stretch/>
        </p:blipFill>
        <p:spPr>
          <a:xfrm>
            <a:off x="387819" y="833741"/>
            <a:ext cx="4800600" cy="3476017"/>
          </a:xfrm>
          <a:prstGeom prst="rect">
            <a:avLst/>
          </a:prstGeom>
          <a:noFill/>
        </p:spPr>
      </p:pic>
      <p:sp>
        <p:nvSpPr>
          <p:cNvPr id="8" name="Inhaltsplatzhalter 4">
            <a:extLst>
              <a:ext uri="{FF2B5EF4-FFF2-40B4-BE49-F238E27FC236}">
                <a16:creationId xmlns:a16="http://schemas.microsoft.com/office/drawing/2014/main" id="{BB59A537-203F-8CDA-4EE9-4B080E754A81}"/>
              </a:ext>
            </a:extLst>
          </p:cNvPr>
          <p:cNvSpPr txBox="1">
            <a:spLocks/>
          </p:cNvSpPr>
          <p:nvPr/>
        </p:nvSpPr>
        <p:spPr>
          <a:xfrm>
            <a:off x="5521815" y="1840779"/>
            <a:ext cx="3604600" cy="146193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400" b="1" dirty="0">
                <a:solidFill>
                  <a:schemeClr val="tx1">
                    <a:lumMod val="75000"/>
                    <a:lumOff val="25000"/>
                  </a:schemeClr>
                </a:solidFill>
                <a:latin typeface="+mn-lt"/>
              </a:rPr>
              <a:t>UPIC Contractors (by region)</a:t>
            </a:r>
          </a:p>
          <a:p>
            <a:pPr>
              <a:lnSpc>
                <a:spcPct val="100000"/>
              </a:lnSpc>
            </a:pPr>
            <a:r>
              <a:rPr lang="en-US" sz="1400" dirty="0">
                <a:solidFill>
                  <a:schemeClr val="tx1">
                    <a:lumMod val="75000"/>
                    <a:lumOff val="25000"/>
                  </a:schemeClr>
                </a:solidFill>
                <a:latin typeface="+mn-lt"/>
              </a:rPr>
              <a:t>Western and Southwestern: Qlarant</a:t>
            </a:r>
          </a:p>
          <a:p>
            <a:pPr>
              <a:lnSpc>
                <a:spcPct val="100000"/>
              </a:lnSpc>
            </a:pPr>
            <a:r>
              <a:rPr lang="en-US" sz="1400" dirty="0">
                <a:solidFill>
                  <a:schemeClr val="tx1">
                    <a:lumMod val="75000"/>
                    <a:lumOff val="25000"/>
                  </a:schemeClr>
                </a:solidFill>
                <a:latin typeface="+mn-lt"/>
              </a:rPr>
              <a:t>Midwestern: CoventBridge Group</a:t>
            </a:r>
          </a:p>
          <a:p>
            <a:pPr>
              <a:lnSpc>
                <a:spcPct val="100000"/>
              </a:lnSpc>
            </a:pPr>
            <a:r>
              <a:rPr lang="en-US" sz="1400" dirty="0">
                <a:solidFill>
                  <a:schemeClr val="tx1">
                    <a:lumMod val="75000"/>
                    <a:lumOff val="25000"/>
                  </a:schemeClr>
                </a:solidFill>
                <a:latin typeface="+mn-lt"/>
              </a:rPr>
              <a:t>Southeastern and Northeastern: SafeGuard Services, LLC (SGS)</a:t>
            </a:r>
          </a:p>
        </p:txBody>
      </p:sp>
    </p:spTree>
    <p:extLst>
      <p:ext uri="{BB962C8B-B14F-4D97-AF65-F5344CB8AC3E}">
        <p14:creationId xmlns:p14="http://schemas.microsoft.com/office/powerpoint/2010/main" val="253982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644B0-9F68-7399-1594-0DF3EFBC7850}"/>
            </a:ext>
          </a:extLst>
        </p:cNvPr>
        <p:cNvGrpSpPr/>
        <p:nvPr/>
      </p:nvGrpSpPr>
      <p:grpSpPr>
        <a:xfrm>
          <a:off x="0" y="0"/>
          <a:ext cx="0" cy="0"/>
          <a:chOff x="0" y="0"/>
          <a:chExt cx="0" cy="0"/>
        </a:xfrm>
      </p:grpSpPr>
      <p:sp>
        <p:nvSpPr>
          <p:cNvPr id="3" name="Rectangle 7">
            <a:extLst>
              <a:ext uri="{FF2B5EF4-FFF2-40B4-BE49-F238E27FC236}">
                <a16:creationId xmlns:a16="http://schemas.microsoft.com/office/drawing/2014/main" id="{8E972EEC-68EF-D499-6809-D06A2F526396}"/>
              </a:ext>
            </a:extLst>
          </p:cNvPr>
          <p:cNvSpPr>
            <a:spLocks noChangeArrowheads="1"/>
          </p:cNvSpPr>
          <p:nvPr/>
        </p:nvSpPr>
        <p:spPr bwMode="auto">
          <a:xfrm rot="16200000">
            <a:off x="6912949" y="2675424"/>
            <a:ext cx="3394709" cy="291759"/>
          </a:xfrm>
          <a:prstGeom prst="rect">
            <a:avLst/>
          </a:prstGeom>
          <a:solidFill>
            <a:schemeClr val="accent4"/>
          </a:solidFill>
          <a:ln w="9525">
            <a:noFill/>
            <a:miter lim="800000"/>
            <a:headEnd/>
            <a:tailEnd/>
          </a:ln>
        </p:spPr>
        <p:txBody>
          <a:bodyPr vert="horz" wrap="square" lIns="0" tIns="0" rIns="0" bIns="0" numCol="1" anchor="ctr" anchorCtr="0" compatLnSpc="1">
            <a:prstTxWarp prst="textNoShape">
              <a:avLst/>
            </a:prstTxWarp>
          </a:bodyPr>
          <a:lstStyle/>
          <a:p>
            <a:pPr algn="ctr"/>
            <a:endParaRPr lang="en-US" sz="1000" dirty="0">
              <a:solidFill>
                <a:schemeClr val="bg1"/>
              </a:solidFill>
            </a:endParaRPr>
          </a:p>
        </p:txBody>
      </p:sp>
      <p:sp>
        <p:nvSpPr>
          <p:cNvPr id="6" name="Title 5">
            <a:extLst>
              <a:ext uri="{FF2B5EF4-FFF2-40B4-BE49-F238E27FC236}">
                <a16:creationId xmlns:a16="http://schemas.microsoft.com/office/drawing/2014/main" id="{219CEEC9-CC7F-CED3-17D9-E3D07A3445A6}"/>
              </a:ext>
            </a:extLst>
          </p:cNvPr>
          <p:cNvSpPr>
            <a:spLocks noGrp="1"/>
          </p:cNvSpPr>
          <p:nvPr>
            <p:ph type="title"/>
          </p:nvPr>
        </p:nvSpPr>
        <p:spPr/>
        <p:txBody>
          <a:bodyPr/>
          <a:lstStyle/>
          <a:p>
            <a:r>
              <a:rPr lang="en-US" dirty="0"/>
              <a:t>UPIC Audits Are Anything but Routine</a:t>
            </a:r>
          </a:p>
        </p:txBody>
      </p:sp>
      <p:sp>
        <p:nvSpPr>
          <p:cNvPr id="4" name="Rectangle 11">
            <a:extLst>
              <a:ext uri="{FF2B5EF4-FFF2-40B4-BE49-F238E27FC236}">
                <a16:creationId xmlns:a16="http://schemas.microsoft.com/office/drawing/2014/main" id="{B4E54B12-E293-E7D7-54A2-C45602C48A2D}"/>
              </a:ext>
            </a:extLst>
          </p:cNvPr>
          <p:cNvSpPr>
            <a:spLocks noChangeArrowheads="1"/>
          </p:cNvSpPr>
          <p:nvPr/>
        </p:nvSpPr>
        <p:spPr bwMode="auto">
          <a:xfrm>
            <a:off x="387820" y="1123950"/>
            <a:ext cx="2500388" cy="1101655"/>
          </a:xfrm>
          <a:prstGeom prst="rect">
            <a:avLst/>
          </a:prstGeom>
          <a:solidFill>
            <a:schemeClr val="accent1"/>
          </a:solidFill>
          <a:ln w="9525">
            <a:noFill/>
            <a:miter lim="800000"/>
            <a:headEnd/>
            <a:tailEnd/>
          </a:ln>
        </p:spPr>
        <p:txBody>
          <a:bodyPr vert="horz" wrap="square" lIns="91440" tIns="91440" rIns="91440" bIns="91440" numCol="1" anchor="ctr" anchorCtr="0" compatLnSpc="1">
            <a:prstTxWarp prst="textNoShape">
              <a:avLst/>
            </a:prstTxWarp>
          </a:bodyPr>
          <a:lstStyle/>
          <a:p>
            <a:pPr algn="ctr">
              <a:lnSpc>
                <a:spcPct val="150000"/>
              </a:lnSpc>
            </a:pPr>
            <a:r>
              <a:rPr lang="en-US" b="1" dirty="0">
                <a:solidFill>
                  <a:schemeClr val="bg1"/>
                </a:solidFill>
              </a:rPr>
              <a:t>Initiation</a:t>
            </a:r>
          </a:p>
        </p:txBody>
      </p:sp>
      <p:sp>
        <p:nvSpPr>
          <p:cNvPr id="5" name="Rectangle 12">
            <a:extLst>
              <a:ext uri="{FF2B5EF4-FFF2-40B4-BE49-F238E27FC236}">
                <a16:creationId xmlns:a16="http://schemas.microsoft.com/office/drawing/2014/main" id="{3949EAEA-CEF2-CC50-6CB3-7CEDF403124E}"/>
              </a:ext>
            </a:extLst>
          </p:cNvPr>
          <p:cNvSpPr>
            <a:spLocks noChangeArrowheads="1"/>
          </p:cNvSpPr>
          <p:nvPr/>
        </p:nvSpPr>
        <p:spPr bwMode="auto">
          <a:xfrm>
            <a:off x="2924547" y="1123951"/>
            <a:ext cx="5509034" cy="1101655"/>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endParaRPr lang="en-US" sz="1000" dirty="0">
              <a:solidFill>
                <a:schemeClr val="tx1">
                  <a:lumMod val="75000"/>
                  <a:lumOff val="25000"/>
                </a:schemeClr>
              </a:solidFill>
            </a:endParaRPr>
          </a:p>
        </p:txBody>
      </p:sp>
      <p:sp>
        <p:nvSpPr>
          <p:cNvPr id="12" name="Rectangle 11">
            <a:extLst>
              <a:ext uri="{FF2B5EF4-FFF2-40B4-BE49-F238E27FC236}">
                <a16:creationId xmlns:a16="http://schemas.microsoft.com/office/drawing/2014/main" id="{E8D2A693-BE20-BB33-C41A-FCEAEF2BD62F}"/>
              </a:ext>
            </a:extLst>
          </p:cNvPr>
          <p:cNvSpPr>
            <a:spLocks noChangeArrowheads="1"/>
          </p:cNvSpPr>
          <p:nvPr/>
        </p:nvSpPr>
        <p:spPr bwMode="auto">
          <a:xfrm>
            <a:off x="387820" y="2270476"/>
            <a:ext cx="2500388" cy="1101655"/>
          </a:xfrm>
          <a:prstGeom prst="rect">
            <a:avLst/>
          </a:prstGeom>
          <a:solidFill>
            <a:schemeClr val="accent2"/>
          </a:solidFill>
          <a:ln w="9525">
            <a:noFill/>
            <a:miter lim="800000"/>
            <a:headEnd/>
            <a:tailEnd/>
          </a:ln>
        </p:spPr>
        <p:txBody>
          <a:bodyPr vert="horz" wrap="square" lIns="91440" tIns="91440" rIns="91440" bIns="91440" numCol="1" anchor="ctr" anchorCtr="0" compatLnSpc="1">
            <a:prstTxWarp prst="textNoShape">
              <a:avLst/>
            </a:prstTxWarp>
          </a:bodyPr>
          <a:lstStyle/>
          <a:p>
            <a:pPr algn="ctr">
              <a:lnSpc>
                <a:spcPct val="150000"/>
              </a:lnSpc>
            </a:pPr>
            <a:r>
              <a:rPr lang="en-US" b="1" dirty="0">
                <a:solidFill>
                  <a:schemeClr val="bg1"/>
                </a:solidFill>
              </a:rPr>
              <a:t>Discovery</a:t>
            </a:r>
          </a:p>
        </p:txBody>
      </p:sp>
      <p:sp>
        <p:nvSpPr>
          <p:cNvPr id="13" name="Rectangle 12">
            <a:extLst>
              <a:ext uri="{FF2B5EF4-FFF2-40B4-BE49-F238E27FC236}">
                <a16:creationId xmlns:a16="http://schemas.microsoft.com/office/drawing/2014/main" id="{54C5B216-C015-0A77-36E5-C873DD9A23A5}"/>
              </a:ext>
            </a:extLst>
          </p:cNvPr>
          <p:cNvSpPr>
            <a:spLocks noChangeArrowheads="1"/>
          </p:cNvSpPr>
          <p:nvPr/>
        </p:nvSpPr>
        <p:spPr bwMode="auto">
          <a:xfrm>
            <a:off x="2924547" y="2270477"/>
            <a:ext cx="5509034" cy="1101655"/>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endParaRPr lang="en-US" sz="1000" dirty="0">
              <a:solidFill>
                <a:schemeClr val="tx1">
                  <a:lumMod val="75000"/>
                  <a:lumOff val="25000"/>
                </a:schemeClr>
              </a:solidFill>
            </a:endParaRPr>
          </a:p>
        </p:txBody>
      </p:sp>
      <p:sp>
        <p:nvSpPr>
          <p:cNvPr id="15" name="Rectangle 14">
            <a:extLst>
              <a:ext uri="{FF2B5EF4-FFF2-40B4-BE49-F238E27FC236}">
                <a16:creationId xmlns:a16="http://schemas.microsoft.com/office/drawing/2014/main" id="{2DE7B9F4-4E6D-0561-FF65-C571EA7EDF66}"/>
              </a:ext>
            </a:extLst>
          </p:cNvPr>
          <p:cNvSpPr>
            <a:spLocks noChangeArrowheads="1"/>
          </p:cNvSpPr>
          <p:nvPr/>
        </p:nvSpPr>
        <p:spPr bwMode="auto">
          <a:xfrm>
            <a:off x="387820" y="3417002"/>
            <a:ext cx="2500388" cy="1101655"/>
          </a:xfrm>
          <a:prstGeom prst="rect">
            <a:avLst/>
          </a:prstGeom>
          <a:solidFill>
            <a:schemeClr val="accent4"/>
          </a:solidFill>
          <a:ln w="9525">
            <a:noFill/>
            <a:miter lim="800000"/>
            <a:headEnd/>
            <a:tailEnd/>
          </a:ln>
        </p:spPr>
        <p:txBody>
          <a:bodyPr vert="horz" wrap="square" lIns="91440" tIns="91440" rIns="91440" bIns="91440" numCol="1" anchor="ctr" anchorCtr="0" compatLnSpc="1">
            <a:prstTxWarp prst="textNoShape">
              <a:avLst/>
            </a:prstTxWarp>
          </a:bodyPr>
          <a:lstStyle/>
          <a:p>
            <a:pPr algn="ctr">
              <a:lnSpc>
                <a:spcPct val="150000"/>
              </a:lnSpc>
            </a:pPr>
            <a:r>
              <a:rPr lang="en-US" b="1" dirty="0">
                <a:solidFill>
                  <a:schemeClr val="bg1"/>
                </a:solidFill>
              </a:rPr>
              <a:t>Adjudication</a:t>
            </a:r>
            <a:endParaRPr lang="en-US" dirty="0">
              <a:solidFill>
                <a:schemeClr val="bg1"/>
              </a:solidFill>
            </a:endParaRPr>
          </a:p>
        </p:txBody>
      </p:sp>
      <p:sp>
        <p:nvSpPr>
          <p:cNvPr id="16" name="Rectangle 15">
            <a:extLst>
              <a:ext uri="{FF2B5EF4-FFF2-40B4-BE49-F238E27FC236}">
                <a16:creationId xmlns:a16="http://schemas.microsoft.com/office/drawing/2014/main" id="{4B0A5852-254B-73F3-5420-729553333E19}"/>
              </a:ext>
            </a:extLst>
          </p:cNvPr>
          <p:cNvSpPr>
            <a:spLocks noChangeArrowheads="1"/>
          </p:cNvSpPr>
          <p:nvPr/>
        </p:nvSpPr>
        <p:spPr bwMode="auto">
          <a:xfrm>
            <a:off x="2924547" y="3417003"/>
            <a:ext cx="5509034" cy="1101655"/>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endParaRPr lang="en-US" sz="1000" dirty="0">
              <a:solidFill>
                <a:schemeClr val="tx1">
                  <a:lumMod val="75000"/>
                  <a:lumOff val="25000"/>
                </a:schemeClr>
              </a:solidFill>
            </a:endParaRPr>
          </a:p>
        </p:txBody>
      </p:sp>
      <p:sp>
        <p:nvSpPr>
          <p:cNvPr id="20" name="Inhaltsplatzhalter 4">
            <a:extLst>
              <a:ext uri="{FF2B5EF4-FFF2-40B4-BE49-F238E27FC236}">
                <a16:creationId xmlns:a16="http://schemas.microsoft.com/office/drawing/2014/main" id="{BA25EC20-DE03-F635-5F3A-E6E9E2C9F0A4}"/>
              </a:ext>
            </a:extLst>
          </p:cNvPr>
          <p:cNvSpPr txBox="1">
            <a:spLocks/>
          </p:cNvSpPr>
          <p:nvPr/>
        </p:nvSpPr>
        <p:spPr>
          <a:xfrm>
            <a:off x="3490313" y="1399464"/>
            <a:ext cx="2151306" cy="49244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dirty="0">
                <a:solidFill>
                  <a:schemeClr val="tx1">
                    <a:lumMod val="75000"/>
                    <a:lumOff val="25000"/>
                  </a:schemeClr>
                </a:solidFill>
                <a:latin typeface="+mn-lt"/>
              </a:rPr>
              <a:t>90% triggered by claims data mining tools </a:t>
            </a:r>
          </a:p>
        </p:txBody>
      </p:sp>
      <p:grpSp>
        <p:nvGrpSpPr>
          <p:cNvPr id="21" name="Group 20">
            <a:extLst>
              <a:ext uri="{FF2B5EF4-FFF2-40B4-BE49-F238E27FC236}">
                <a16:creationId xmlns:a16="http://schemas.microsoft.com/office/drawing/2014/main" id="{032F54AA-E302-8FDB-3E38-EEFF34CE9E6E}"/>
              </a:ext>
            </a:extLst>
          </p:cNvPr>
          <p:cNvGrpSpPr/>
          <p:nvPr/>
        </p:nvGrpSpPr>
        <p:grpSpPr>
          <a:xfrm rot="16200000">
            <a:off x="3200399" y="1553117"/>
            <a:ext cx="185132" cy="185130"/>
            <a:chOff x="5664200" y="5721415"/>
            <a:chExt cx="342835" cy="342835"/>
          </a:xfrm>
          <a:effectLst>
            <a:outerShdw blurRad="152400" dist="139700" dir="5400000" sx="71000" sy="71000" algn="t" rotWithShape="0">
              <a:prstClr val="black">
                <a:alpha val="21000"/>
              </a:prstClr>
            </a:outerShdw>
          </a:effectLst>
        </p:grpSpPr>
        <p:sp>
          <p:nvSpPr>
            <p:cNvPr id="22" name="Oval 21">
              <a:extLst>
                <a:ext uri="{FF2B5EF4-FFF2-40B4-BE49-F238E27FC236}">
                  <a16:creationId xmlns:a16="http://schemas.microsoft.com/office/drawing/2014/main" id="{1E1D9E8B-A91A-BD58-A9AD-136322CF8610}"/>
                </a:ext>
              </a:extLst>
            </p:cNvPr>
            <p:cNvSpPr/>
            <p:nvPr/>
          </p:nvSpPr>
          <p:spPr>
            <a:xfrm>
              <a:off x="5664200" y="5721415"/>
              <a:ext cx="342835" cy="342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Freeform 5">
              <a:extLst>
                <a:ext uri="{FF2B5EF4-FFF2-40B4-BE49-F238E27FC236}">
                  <a16:creationId xmlns:a16="http://schemas.microsoft.com/office/drawing/2014/main" id="{25648355-7F72-3DC1-E0E0-7E0E3BA119A2}"/>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grpSp>
        <p:nvGrpSpPr>
          <p:cNvPr id="38" name="Group 37">
            <a:extLst>
              <a:ext uri="{FF2B5EF4-FFF2-40B4-BE49-F238E27FC236}">
                <a16:creationId xmlns:a16="http://schemas.microsoft.com/office/drawing/2014/main" id="{B8AA8A41-5D28-F31F-A9A4-3B1466F21F87}"/>
              </a:ext>
            </a:extLst>
          </p:cNvPr>
          <p:cNvGrpSpPr/>
          <p:nvPr/>
        </p:nvGrpSpPr>
        <p:grpSpPr>
          <a:xfrm rot="16200000">
            <a:off x="3200399" y="2739701"/>
            <a:ext cx="185132" cy="185130"/>
            <a:chOff x="5664200" y="5721415"/>
            <a:chExt cx="342835" cy="342835"/>
          </a:xfrm>
          <a:effectLst>
            <a:outerShdw blurRad="152400" dist="139700" dir="5400000" sx="71000" sy="71000" algn="t" rotWithShape="0">
              <a:prstClr val="black">
                <a:alpha val="21000"/>
              </a:prstClr>
            </a:outerShdw>
          </a:effectLst>
        </p:grpSpPr>
        <p:sp>
          <p:nvSpPr>
            <p:cNvPr id="51" name="Oval 50">
              <a:extLst>
                <a:ext uri="{FF2B5EF4-FFF2-40B4-BE49-F238E27FC236}">
                  <a16:creationId xmlns:a16="http://schemas.microsoft.com/office/drawing/2014/main" id="{34A0A2D8-F9E4-DE07-2DBB-60F8701F7C69}"/>
                </a:ext>
              </a:extLst>
            </p:cNvPr>
            <p:cNvSpPr/>
            <p:nvPr/>
          </p:nvSpPr>
          <p:spPr>
            <a:xfrm>
              <a:off x="5664200" y="5721415"/>
              <a:ext cx="342835" cy="342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Freeform 5">
              <a:extLst>
                <a:ext uri="{FF2B5EF4-FFF2-40B4-BE49-F238E27FC236}">
                  <a16:creationId xmlns:a16="http://schemas.microsoft.com/office/drawing/2014/main" id="{08F71E20-A62B-5077-C991-D0DEC5FF2B8A}"/>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grpSp>
        <p:nvGrpSpPr>
          <p:cNvPr id="55" name="Group 54">
            <a:extLst>
              <a:ext uri="{FF2B5EF4-FFF2-40B4-BE49-F238E27FC236}">
                <a16:creationId xmlns:a16="http://schemas.microsoft.com/office/drawing/2014/main" id="{8EB9DF4E-893F-4E09-C7E8-2EC4E4F40C73}"/>
              </a:ext>
            </a:extLst>
          </p:cNvPr>
          <p:cNvGrpSpPr/>
          <p:nvPr/>
        </p:nvGrpSpPr>
        <p:grpSpPr>
          <a:xfrm rot="16200000">
            <a:off x="3197086" y="3886226"/>
            <a:ext cx="185132" cy="185130"/>
            <a:chOff x="5664200" y="5721415"/>
            <a:chExt cx="342835" cy="342835"/>
          </a:xfrm>
          <a:effectLst>
            <a:outerShdw blurRad="152400" dist="139700" dir="5400000" sx="71000" sy="71000" algn="t" rotWithShape="0">
              <a:prstClr val="black">
                <a:alpha val="21000"/>
              </a:prstClr>
            </a:outerShdw>
          </a:effectLst>
        </p:grpSpPr>
        <p:sp>
          <p:nvSpPr>
            <p:cNvPr id="68" name="Oval 67">
              <a:extLst>
                <a:ext uri="{FF2B5EF4-FFF2-40B4-BE49-F238E27FC236}">
                  <a16:creationId xmlns:a16="http://schemas.microsoft.com/office/drawing/2014/main" id="{A50F0FAC-1DD5-B9CC-B581-AF8A58EC265F}"/>
                </a:ext>
              </a:extLst>
            </p:cNvPr>
            <p:cNvSpPr/>
            <p:nvPr/>
          </p:nvSpPr>
          <p:spPr>
            <a:xfrm>
              <a:off x="5664200" y="5721415"/>
              <a:ext cx="342835" cy="3428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Freeform 5">
              <a:extLst>
                <a:ext uri="{FF2B5EF4-FFF2-40B4-BE49-F238E27FC236}">
                  <a16:creationId xmlns:a16="http://schemas.microsoft.com/office/drawing/2014/main" id="{9E890ECD-0FA0-8C02-EE80-C6EEDD62B921}"/>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sp>
        <p:nvSpPr>
          <p:cNvPr id="70" name="Inhaltsplatzhalter 4">
            <a:extLst>
              <a:ext uri="{FF2B5EF4-FFF2-40B4-BE49-F238E27FC236}">
                <a16:creationId xmlns:a16="http://schemas.microsoft.com/office/drawing/2014/main" id="{00DA6C6C-B5B7-D796-C247-B5D38F94422E}"/>
              </a:ext>
            </a:extLst>
          </p:cNvPr>
          <p:cNvSpPr txBox="1">
            <a:spLocks/>
          </p:cNvSpPr>
          <p:nvPr/>
        </p:nvSpPr>
        <p:spPr>
          <a:xfrm>
            <a:off x="6193673" y="1399462"/>
            <a:ext cx="2151306" cy="49244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dirty="0">
                <a:solidFill>
                  <a:schemeClr val="tx1">
                    <a:lumMod val="75000"/>
                    <a:lumOff val="25000"/>
                  </a:schemeClr>
                </a:solidFill>
                <a:latin typeface="+mn-lt"/>
              </a:rPr>
              <a:t>Cases built based on suspected fraud</a:t>
            </a:r>
          </a:p>
        </p:txBody>
      </p:sp>
      <p:grpSp>
        <p:nvGrpSpPr>
          <p:cNvPr id="71" name="Group 70">
            <a:extLst>
              <a:ext uri="{FF2B5EF4-FFF2-40B4-BE49-F238E27FC236}">
                <a16:creationId xmlns:a16="http://schemas.microsoft.com/office/drawing/2014/main" id="{953DCC3B-3D6D-798C-FE67-A2CF08CC9610}"/>
              </a:ext>
            </a:extLst>
          </p:cNvPr>
          <p:cNvGrpSpPr/>
          <p:nvPr/>
        </p:nvGrpSpPr>
        <p:grpSpPr>
          <a:xfrm rot="16200000">
            <a:off x="5903759" y="1553117"/>
            <a:ext cx="185132" cy="185130"/>
            <a:chOff x="5664200" y="5721415"/>
            <a:chExt cx="342835" cy="342835"/>
          </a:xfrm>
          <a:effectLst>
            <a:outerShdw blurRad="152400" dist="139700" dir="5400000" sx="71000" sy="71000" algn="t" rotWithShape="0">
              <a:prstClr val="black">
                <a:alpha val="21000"/>
              </a:prstClr>
            </a:outerShdw>
          </a:effectLst>
        </p:grpSpPr>
        <p:sp>
          <p:nvSpPr>
            <p:cNvPr id="72" name="Oval 71">
              <a:extLst>
                <a:ext uri="{FF2B5EF4-FFF2-40B4-BE49-F238E27FC236}">
                  <a16:creationId xmlns:a16="http://schemas.microsoft.com/office/drawing/2014/main" id="{7D4DFCA4-C7FB-CF6E-0FFC-BA90883B508E}"/>
                </a:ext>
              </a:extLst>
            </p:cNvPr>
            <p:cNvSpPr/>
            <p:nvPr/>
          </p:nvSpPr>
          <p:spPr>
            <a:xfrm>
              <a:off x="5664200" y="5721415"/>
              <a:ext cx="342835" cy="342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Freeform 5">
              <a:extLst>
                <a:ext uri="{FF2B5EF4-FFF2-40B4-BE49-F238E27FC236}">
                  <a16:creationId xmlns:a16="http://schemas.microsoft.com/office/drawing/2014/main" id="{36E5E524-AB9B-2A3B-808F-BBB0C2A85061}"/>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sp>
        <p:nvSpPr>
          <p:cNvPr id="74" name="Inhaltsplatzhalter 4">
            <a:extLst>
              <a:ext uri="{FF2B5EF4-FFF2-40B4-BE49-F238E27FC236}">
                <a16:creationId xmlns:a16="http://schemas.microsoft.com/office/drawing/2014/main" id="{56CD33E6-ADED-4F0A-812B-24D975FCBEF4}"/>
              </a:ext>
            </a:extLst>
          </p:cNvPr>
          <p:cNvSpPr txBox="1">
            <a:spLocks/>
          </p:cNvSpPr>
          <p:nvPr/>
        </p:nvSpPr>
        <p:spPr>
          <a:xfrm>
            <a:off x="3490313" y="2592158"/>
            <a:ext cx="2151306" cy="49244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dirty="0">
                <a:solidFill>
                  <a:schemeClr val="tx1">
                    <a:lumMod val="75000"/>
                    <a:lumOff val="25000"/>
                  </a:schemeClr>
                </a:solidFill>
                <a:latin typeface="+mn-lt"/>
              </a:rPr>
              <a:t>Providers notified only after CMS referral</a:t>
            </a:r>
          </a:p>
        </p:txBody>
      </p:sp>
      <p:sp>
        <p:nvSpPr>
          <p:cNvPr id="75" name="Inhaltsplatzhalter 4">
            <a:extLst>
              <a:ext uri="{FF2B5EF4-FFF2-40B4-BE49-F238E27FC236}">
                <a16:creationId xmlns:a16="http://schemas.microsoft.com/office/drawing/2014/main" id="{EED751D5-8198-9086-1FE3-5017E62D9131}"/>
              </a:ext>
            </a:extLst>
          </p:cNvPr>
          <p:cNvSpPr txBox="1">
            <a:spLocks/>
          </p:cNvSpPr>
          <p:nvPr/>
        </p:nvSpPr>
        <p:spPr>
          <a:xfrm>
            <a:off x="3490313" y="3488938"/>
            <a:ext cx="2151306" cy="98488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dirty="0">
                <a:solidFill>
                  <a:schemeClr val="tx1">
                    <a:lumMod val="75000"/>
                    <a:lumOff val="25000"/>
                  </a:schemeClr>
                </a:solidFill>
                <a:latin typeface="+mn-lt"/>
              </a:rPr>
              <a:t>Risk of pre-payment review, suspensions, exclusions, overpayment recoveries</a:t>
            </a:r>
          </a:p>
        </p:txBody>
      </p:sp>
      <p:grpSp>
        <p:nvGrpSpPr>
          <p:cNvPr id="76" name="Group 75">
            <a:extLst>
              <a:ext uri="{FF2B5EF4-FFF2-40B4-BE49-F238E27FC236}">
                <a16:creationId xmlns:a16="http://schemas.microsoft.com/office/drawing/2014/main" id="{E2BA7F07-9599-3C59-7879-1743EB8281E6}"/>
              </a:ext>
            </a:extLst>
          </p:cNvPr>
          <p:cNvGrpSpPr/>
          <p:nvPr/>
        </p:nvGrpSpPr>
        <p:grpSpPr>
          <a:xfrm rot="16200000">
            <a:off x="5864086" y="2739701"/>
            <a:ext cx="185132" cy="185130"/>
            <a:chOff x="5664200" y="5721415"/>
            <a:chExt cx="342835" cy="342835"/>
          </a:xfrm>
          <a:effectLst>
            <a:outerShdw blurRad="152400" dist="139700" dir="5400000" sx="71000" sy="71000" algn="t" rotWithShape="0">
              <a:prstClr val="black">
                <a:alpha val="21000"/>
              </a:prstClr>
            </a:outerShdw>
          </a:effectLst>
        </p:grpSpPr>
        <p:sp>
          <p:nvSpPr>
            <p:cNvPr id="77" name="Oval 76">
              <a:extLst>
                <a:ext uri="{FF2B5EF4-FFF2-40B4-BE49-F238E27FC236}">
                  <a16:creationId xmlns:a16="http://schemas.microsoft.com/office/drawing/2014/main" id="{860EB3E1-E243-B46B-D618-7CC1D90A0383}"/>
                </a:ext>
              </a:extLst>
            </p:cNvPr>
            <p:cNvSpPr/>
            <p:nvPr/>
          </p:nvSpPr>
          <p:spPr>
            <a:xfrm>
              <a:off x="5664200" y="5721415"/>
              <a:ext cx="342835" cy="342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8" name="Freeform 5">
              <a:extLst>
                <a:ext uri="{FF2B5EF4-FFF2-40B4-BE49-F238E27FC236}">
                  <a16:creationId xmlns:a16="http://schemas.microsoft.com/office/drawing/2014/main" id="{35DBC965-7937-C645-A910-FE0AAC44213C}"/>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grpSp>
        <p:nvGrpSpPr>
          <p:cNvPr id="79" name="Group 78">
            <a:extLst>
              <a:ext uri="{FF2B5EF4-FFF2-40B4-BE49-F238E27FC236}">
                <a16:creationId xmlns:a16="http://schemas.microsoft.com/office/drawing/2014/main" id="{11CC9B5E-78B4-3CAE-E43F-ECFB90B33002}"/>
              </a:ext>
            </a:extLst>
          </p:cNvPr>
          <p:cNvGrpSpPr/>
          <p:nvPr/>
        </p:nvGrpSpPr>
        <p:grpSpPr>
          <a:xfrm rot="16200000">
            <a:off x="5860773" y="3886226"/>
            <a:ext cx="185132" cy="185130"/>
            <a:chOff x="5664200" y="5721415"/>
            <a:chExt cx="342835" cy="342835"/>
          </a:xfrm>
          <a:effectLst>
            <a:outerShdw blurRad="152400" dist="139700" dir="5400000" sx="71000" sy="71000" algn="t" rotWithShape="0">
              <a:prstClr val="black">
                <a:alpha val="21000"/>
              </a:prstClr>
            </a:outerShdw>
          </a:effectLst>
        </p:grpSpPr>
        <p:sp>
          <p:nvSpPr>
            <p:cNvPr id="80" name="Oval 79">
              <a:extLst>
                <a:ext uri="{FF2B5EF4-FFF2-40B4-BE49-F238E27FC236}">
                  <a16:creationId xmlns:a16="http://schemas.microsoft.com/office/drawing/2014/main" id="{30C650FB-478F-1337-03E5-8338E288A77B}"/>
                </a:ext>
              </a:extLst>
            </p:cNvPr>
            <p:cNvSpPr/>
            <p:nvPr/>
          </p:nvSpPr>
          <p:spPr>
            <a:xfrm>
              <a:off x="5664200" y="5721415"/>
              <a:ext cx="342835" cy="3428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1" name="Freeform 5">
              <a:extLst>
                <a:ext uri="{FF2B5EF4-FFF2-40B4-BE49-F238E27FC236}">
                  <a16:creationId xmlns:a16="http://schemas.microsoft.com/office/drawing/2014/main" id="{3C033C83-71A6-0AA8-058F-089A5B5010D5}"/>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sp>
        <p:nvSpPr>
          <p:cNvPr id="82" name="Inhaltsplatzhalter 4">
            <a:extLst>
              <a:ext uri="{FF2B5EF4-FFF2-40B4-BE49-F238E27FC236}">
                <a16:creationId xmlns:a16="http://schemas.microsoft.com/office/drawing/2014/main" id="{64FF2C70-3662-1473-A706-4E0BBF38D7F5}"/>
              </a:ext>
            </a:extLst>
          </p:cNvPr>
          <p:cNvSpPr txBox="1">
            <a:spLocks/>
          </p:cNvSpPr>
          <p:nvPr/>
        </p:nvSpPr>
        <p:spPr>
          <a:xfrm>
            <a:off x="6154000" y="2592158"/>
            <a:ext cx="2151306" cy="49244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dirty="0">
                <a:solidFill>
                  <a:schemeClr val="tx1">
                    <a:lumMod val="75000"/>
                    <a:lumOff val="25000"/>
                  </a:schemeClr>
                </a:solidFill>
                <a:latin typeface="+mn-lt"/>
              </a:rPr>
              <a:t>Contracted auditors handling specialized cases</a:t>
            </a:r>
          </a:p>
        </p:txBody>
      </p:sp>
      <p:sp>
        <p:nvSpPr>
          <p:cNvPr id="83" name="Inhaltsplatzhalter 4">
            <a:extLst>
              <a:ext uri="{FF2B5EF4-FFF2-40B4-BE49-F238E27FC236}">
                <a16:creationId xmlns:a16="http://schemas.microsoft.com/office/drawing/2014/main" id="{B68CD3E8-6A0F-8FB2-924C-BFA3F75C3232}"/>
              </a:ext>
            </a:extLst>
          </p:cNvPr>
          <p:cNvSpPr txBox="1">
            <a:spLocks/>
          </p:cNvSpPr>
          <p:nvPr/>
        </p:nvSpPr>
        <p:spPr>
          <a:xfrm>
            <a:off x="6154000" y="3735157"/>
            <a:ext cx="2151306" cy="49244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dirty="0">
                <a:solidFill>
                  <a:schemeClr val="tx1">
                    <a:lumMod val="75000"/>
                    <a:lumOff val="25000"/>
                  </a:schemeClr>
                </a:solidFill>
                <a:latin typeface="+mn-lt"/>
              </a:rPr>
              <a:t>5-step appeal </a:t>
            </a:r>
            <a:br>
              <a:rPr lang="en-US" sz="1600" dirty="0">
                <a:solidFill>
                  <a:schemeClr val="tx1">
                    <a:lumMod val="75000"/>
                    <a:lumOff val="25000"/>
                  </a:schemeClr>
                </a:solidFill>
                <a:latin typeface="+mn-lt"/>
              </a:rPr>
            </a:br>
            <a:r>
              <a:rPr lang="en-US" sz="1600" dirty="0">
                <a:solidFill>
                  <a:schemeClr val="tx1">
                    <a:lumMod val="75000"/>
                    <a:lumOff val="25000"/>
                  </a:schemeClr>
                </a:solidFill>
                <a:latin typeface="+mn-lt"/>
              </a:rPr>
              <a:t>process </a:t>
            </a:r>
            <a:endParaRPr lang="en-US" sz="1600" b="1" dirty="0">
              <a:solidFill>
                <a:schemeClr val="tx1">
                  <a:lumMod val="75000"/>
                  <a:lumOff val="25000"/>
                </a:schemeClr>
              </a:solidFill>
              <a:latin typeface="+mn-lt"/>
            </a:endParaRPr>
          </a:p>
        </p:txBody>
      </p:sp>
    </p:spTree>
    <p:extLst>
      <p:ext uri="{BB962C8B-B14F-4D97-AF65-F5344CB8AC3E}">
        <p14:creationId xmlns:p14="http://schemas.microsoft.com/office/powerpoint/2010/main" val="65096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453EC0-508A-E942-87EF-4A5FA2B6E954}"/>
              </a:ext>
            </a:extLst>
          </p:cNvPr>
          <p:cNvSpPr/>
          <p:nvPr/>
        </p:nvSpPr>
        <p:spPr>
          <a:xfrm>
            <a:off x="601015" y="1216549"/>
            <a:ext cx="8101086" cy="9742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3">
            <a:extLst>
              <a:ext uri="{FF2B5EF4-FFF2-40B4-BE49-F238E27FC236}">
                <a16:creationId xmlns:a16="http://schemas.microsoft.com/office/drawing/2014/main" id="{60A1AA50-ECE7-2D44-99E3-FC3E77F4D41B}"/>
              </a:ext>
            </a:extLst>
          </p:cNvPr>
          <p:cNvSpPr txBox="1"/>
          <p:nvPr/>
        </p:nvSpPr>
        <p:spPr>
          <a:xfrm>
            <a:off x="744253" y="1406521"/>
            <a:ext cx="7798732" cy="553998"/>
          </a:xfrm>
          <a:prstGeom prst="rect">
            <a:avLst/>
          </a:prstGeom>
          <a:noFill/>
        </p:spPr>
        <p:txBody>
          <a:bodyPr wrap="square" lIns="0" tIns="0" rIns="0" bIns="0" rtlCol="0" anchor="ctr">
            <a:spAutoFit/>
          </a:bodyPr>
          <a:lstStyle/>
          <a:p>
            <a:r>
              <a:rPr lang="en-US" dirty="0">
                <a:solidFill>
                  <a:schemeClr val="tx2"/>
                </a:solidFill>
                <a:latin typeface="+mj-lt"/>
              </a:rPr>
              <a:t>UPICs use statistical sampling on a small universe of claims </a:t>
            </a:r>
            <a:r>
              <a:rPr lang="en-US" dirty="0">
                <a:solidFill>
                  <a:schemeClr val="tx2"/>
                </a:solidFill>
              </a:rPr>
              <a:t>to extract multimillion dollar overpayments.</a:t>
            </a:r>
            <a:endParaRPr lang="en-US" dirty="0">
              <a:solidFill>
                <a:schemeClr val="tx2"/>
              </a:solidFill>
              <a:latin typeface="+mj-lt"/>
            </a:endParaRPr>
          </a:p>
        </p:txBody>
      </p:sp>
      <p:sp>
        <p:nvSpPr>
          <p:cNvPr id="4" name="Rectangle 3">
            <a:extLst>
              <a:ext uri="{FF2B5EF4-FFF2-40B4-BE49-F238E27FC236}">
                <a16:creationId xmlns:a16="http://schemas.microsoft.com/office/drawing/2014/main" id="{96D05D92-69EC-DE42-A184-7068DB3C247E}"/>
              </a:ext>
            </a:extLst>
          </p:cNvPr>
          <p:cNvSpPr/>
          <p:nvPr/>
        </p:nvSpPr>
        <p:spPr>
          <a:xfrm>
            <a:off x="601016" y="486070"/>
            <a:ext cx="5571184" cy="430887"/>
          </a:xfrm>
          <a:prstGeom prst="rect">
            <a:avLst/>
          </a:prstGeom>
        </p:spPr>
        <p:txBody>
          <a:bodyPr wrap="square" lIns="0" tIns="0" rIns="0" bIns="0" anchor="ctr">
            <a:spAutoFit/>
          </a:bodyPr>
          <a:lstStyle/>
          <a:p>
            <a:r>
              <a:rPr lang="en-US" sz="2800" dirty="0">
                <a:solidFill>
                  <a:schemeClr val="tx2"/>
                </a:solidFill>
              </a:rPr>
              <a:t>Extrapolation</a:t>
            </a:r>
          </a:p>
        </p:txBody>
      </p:sp>
      <p:grpSp>
        <p:nvGrpSpPr>
          <p:cNvPr id="5" name="Group 4">
            <a:extLst>
              <a:ext uri="{FF2B5EF4-FFF2-40B4-BE49-F238E27FC236}">
                <a16:creationId xmlns:a16="http://schemas.microsoft.com/office/drawing/2014/main" id="{D7C676B3-8B95-E541-9E23-53D9C35FCBEB}"/>
              </a:ext>
            </a:extLst>
          </p:cNvPr>
          <p:cNvGrpSpPr/>
          <p:nvPr/>
        </p:nvGrpSpPr>
        <p:grpSpPr>
          <a:xfrm>
            <a:off x="601016" y="971550"/>
            <a:ext cx="611474" cy="60898"/>
            <a:chOff x="411511" y="4318417"/>
            <a:chExt cx="611474" cy="60898"/>
          </a:xfrm>
        </p:grpSpPr>
        <p:sp>
          <p:nvSpPr>
            <p:cNvPr id="6" name="Oval 13">
              <a:extLst>
                <a:ext uri="{FF2B5EF4-FFF2-40B4-BE49-F238E27FC236}">
                  <a16:creationId xmlns:a16="http://schemas.microsoft.com/office/drawing/2014/main" id="{09814ED5-6B4A-7645-80B1-16B24207C5EA}"/>
                </a:ext>
              </a:extLst>
            </p:cNvPr>
            <p:cNvSpPr/>
            <p:nvPr/>
          </p:nvSpPr>
          <p:spPr bwMode="auto">
            <a:xfrm>
              <a:off x="411511" y="4318417"/>
              <a:ext cx="60898" cy="60898"/>
            </a:xfrm>
            <a:prstGeom prst="rect">
              <a:avLst/>
            </a:prstGeom>
            <a:solidFill>
              <a:schemeClr val="accent1"/>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7" name="Oval 14">
              <a:extLst>
                <a:ext uri="{FF2B5EF4-FFF2-40B4-BE49-F238E27FC236}">
                  <a16:creationId xmlns:a16="http://schemas.microsoft.com/office/drawing/2014/main" id="{76EDFE0F-ECF2-934F-A955-0A0C33F55FA5}"/>
                </a:ext>
              </a:extLst>
            </p:cNvPr>
            <p:cNvSpPr/>
            <p:nvPr/>
          </p:nvSpPr>
          <p:spPr bwMode="auto">
            <a:xfrm>
              <a:off x="521626" y="4318417"/>
              <a:ext cx="60898" cy="60898"/>
            </a:xfrm>
            <a:prstGeom prst="rect">
              <a:avLst/>
            </a:prstGeom>
            <a:solidFill>
              <a:schemeClr val="accent2"/>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8" name="Oval 15">
              <a:extLst>
                <a:ext uri="{FF2B5EF4-FFF2-40B4-BE49-F238E27FC236}">
                  <a16:creationId xmlns:a16="http://schemas.microsoft.com/office/drawing/2014/main" id="{B202221B-B236-E145-A1B9-9721AD473486}"/>
                </a:ext>
              </a:extLst>
            </p:cNvPr>
            <p:cNvSpPr/>
            <p:nvPr/>
          </p:nvSpPr>
          <p:spPr bwMode="auto">
            <a:xfrm>
              <a:off x="631741" y="4318417"/>
              <a:ext cx="60898" cy="60898"/>
            </a:xfrm>
            <a:prstGeom prst="rect">
              <a:avLst/>
            </a:prstGeom>
            <a:solidFill>
              <a:schemeClr val="accent3"/>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9" name="Oval 16">
              <a:extLst>
                <a:ext uri="{FF2B5EF4-FFF2-40B4-BE49-F238E27FC236}">
                  <a16:creationId xmlns:a16="http://schemas.microsoft.com/office/drawing/2014/main" id="{03577BB1-ACDE-5B42-8AFB-2765012CE82F}"/>
                </a:ext>
              </a:extLst>
            </p:cNvPr>
            <p:cNvSpPr/>
            <p:nvPr/>
          </p:nvSpPr>
          <p:spPr bwMode="auto">
            <a:xfrm>
              <a:off x="741856" y="4318417"/>
              <a:ext cx="60898" cy="60898"/>
            </a:xfrm>
            <a:prstGeom prst="rect">
              <a:avLst/>
            </a:prstGeom>
            <a:solidFill>
              <a:schemeClr val="accent4"/>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0" name="Oval 17">
              <a:extLst>
                <a:ext uri="{FF2B5EF4-FFF2-40B4-BE49-F238E27FC236}">
                  <a16:creationId xmlns:a16="http://schemas.microsoft.com/office/drawing/2014/main" id="{83DA24FF-82DC-494B-A242-5CB90CF8CED5}"/>
                </a:ext>
              </a:extLst>
            </p:cNvPr>
            <p:cNvSpPr/>
            <p:nvPr/>
          </p:nvSpPr>
          <p:spPr bwMode="auto">
            <a:xfrm>
              <a:off x="851971" y="4318417"/>
              <a:ext cx="60898" cy="60898"/>
            </a:xfrm>
            <a:prstGeom prst="rect">
              <a:avLst/>
            </a:prstGeom>
            <a:solidFill>
              <a:schemeClr val="accent5"/>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1" name="Oval 24">
              <a:extLst>
                <a:ext uri="{FF2B5EF4-FFF2-40B4-BE49-F238E27FC236}">
                  <a16:creationId xmlns:a16="http://schemas.microsoft.com/office/drawing/2014/main" id="{D2306530-CA96-8D43-BD64-221918AC53D5}"/>
                </a:ext>
              </a:extLst>
            </p:cNvPr>
            <p:cNvSpPr/>
            <p:nvPr/>
          </p:nvSpPr>
          <p:spPr bwMode="auto">
            <a:xfrm>
              <a:off x="962087" y="4318417"/>
              <a:ext cx="60898" cy="60898"/>
            </a:xfrm>
            <a:prstGeom prst="rect">
              <a:avLst/>
            </a:prstGeom>
            <a:solidFill>
              <a:schemeClr val="accent6"/>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sp>
        <p:nvSpPr>
          <p:cNvPr id="12" name="Rectangle 11">
            <a:extLst>
              <a:ext uri="{FF2B5EF4-FFF2-40B4-BE49-F238E27FC236}">
                <a16:creationId xmlns:a16="http://schemas.microsoft.com/office/drawing/2014/main" id="{43089C54-93D0-2D4D-97AD-7DC538631B94}"/>
              </a:ext>
            </a:extLst>
          </p:cNvPr>
          <p:cNvSpPr/>
          <p:nvPr/>
        </p:nvSpPr>
        <p:spPr>
          <a:xfrm>
            <a:off x="601015" y="2190750"/>
            <a:ext cx="7399985" cy="1295868"/>
          </a:xfrm>
          <a:prstGeom prst="rect">
            <a:avLst/>
          </a:prstGeom>
        </p:spPr>
        <p:txBody>
          <a:bodyPr wrap="square" numCol="1" spcCol="274320">
            <a:spAutoFit/>
          </a:bodyPr>
          <a:lstStyle/>
          <a:p>
            <a:pPr marL="571500" indent="-458788">
              <a:lnSpc>
                <a:spcPct val="150000"/>
              </a:lnSpc>
              <a:buFont typeface="Arial" panose="020B0604020202020204" pitchFamily="34" charset="0"/>
              <a:buChar char="•"/>
            </a:pPr>
            <a:r>
              <a:rPr lang="en-US" dirty="0"/>
              <a:t>Extrapolated overpayment referred to the MAC for recoupment</a:t>
            </a:r>
          </a:p>
          <a:p>
            <a:pPr marL="571500" indent="-458788">
              <a:lnSpc>
                <a:spcPct val="150000"/>
              </a:lnSpc>
              <a:buFont typeface="Arial" panose="020B0604020202020204" pitchFamily="34" charset="0"/>
              <a:buChar char="•"/>
            </a:pPr>
            <a:r>
              <a:rPr lang="en-US" dirty="0"/>
              <a:t>Findings may be referred to OIG directly, without the provider’s knowledge </a:t>
            </a:r>
          </a:p>
        </p:txBody>
      </p:sp>
    </p:spTree>
    <p:extLst>
      <p:ext uri="{BB962C8B-B14F-4D97-AF65-F5344CB8AC3E}">
        <p14:creationId xmlns:p14="http://schemas.microsoft.com/office/powerpoint/2010/main" val="317246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80207-140A-730F-3C83-83B798E0EB3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4937091-06B3-CECE-639A-49AB81325B49}"/>
              </a:ext>
            </a:extLst>
          </p:cNvPr>
          <p:cNvSpPr/>
          <p:nvPr/>
        </p:nvSpPr>
        <p:spPr>
          <a:xfrm>
            <a:off x="601016" y="486070"/>
            <a:ext cx="5571184" cy="430887"/>
          </a:xfrm>
          <a:prstGeom prst="rect">
            <a:avLst/>
          </a:prstGeom>
        </p:spPr>
        <p:txBody>
          <a:bodyPr wrap="square" lIns="0" tIns="0" rIns="0" bIns="0" anchor="ctr">
            <a:spAutoFit/>
          </a:bodyPr>
          <a:lstStyle/>
          <a:p>
            <a:r>
              <a:rPr lang="en-US" sz="2800" dirty="0">
                <a:solidFill>
                  <a:schemeClr val="tx2"/>
                </a:solidFill>
              </a:rPr>
              <a:t>Concerns With UPICs</a:t>
            </a:r>
          </a:p>
        </p:txBody>
      </p:sp>
      <p:grpSp>
        <p:nvGrpSpPr>
          <p:cNvPr id="5" name="Group 4">
            <a:extLst>
              <a:ext uri="{FF2B5EF4-FFF2-40B4-BE49-F238E27FC236}">
                <a16:creationId xmlns:a16="http://schemas.microsoft.com/office/drawing/2014/main" id="{9B7AD8FC-3F80-FA83-5180-EEEA46BB4D5C}"/>
              </a:ext>
            </a:extLst>
          </p:cNvPr>
          <p:cNvGrpSpPr/>
          <p:nvPr/>
        </p:nvGrpSpPr>
        <p:grpSpPr>
          <a:xfrm>
            <a:off x="601016" y="971550"/>
            <a:ext cx="611474" cy="60898"/>
            <a:chOff x="411511" y="4318417"/>
            <a:chExt cx="611474" cy="60898"/>
          </a:xfrm>
        </p:grpSpPr>
        <p:sp>
          <p:nvSpPr>
            <p:cNvPr id="6" name="Oval 13">
              <a:extLst>
                <a:ext uri="{FF2B5EF4-FFF2-40B4-BE49-F238E27FC236}">
                  <a16:creationId xmlns:a16="http://schemas.microsoft.com/office/drawing/2014/main" id="{21006E8F-8571-A979-B666-FC3C4CA8150C}"/>
                </a:ext>
              </a:extLst>
            </p:cNvPr>
            <p:cNvSpPr/>
            <p:nvPr/>
          </p:nvSpPr>
          <p:spPr bwMode="auto">
            <a:xfrm>
              <a:off x="411511" y="4318417"/>
              <a:ext cx="60898" cy="60898"/>
            </a:xfrm>
            <a:prstGeom prst="rect">
              <a:avLst/>
            </a:prstGeom>
            <a:solidFill>
              <a:schemeClr val="accent1"/>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7" name="Oval 14">
              <a:extLst>
                <a:ext uri="{FF2B5EF4-FFF2-40B4-BE49-F238E27FC236}">
                  <a16:creationId xmlns:a16="http://schemas.microsoft.com/office/drawing/2014/main" id="{FF9C3D2C-1FD5-CC85-6036-A93BF95BC5A2}"/>
                </a:ext>
              </a:extLst>
            </p:cNvPr>
            <p:cNvSpPr/>
            <p:nvPr/>
          </p:nvSpPr>
          <p:spPr bwMode="auto">
            <a:xfrm>
              <a:off x="521626" y="4318417"/>
              <a:ext cx="60898" cy="60898"/>
            </a:xfrm>
            <a:prstGeom prst="rect">
              <a:avLst/>
            </a:prstGeom>
            <a:solidFill>
              <a:schemeClr val="accent2"/>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8" name="Oval 15">
              <a:extLst>
                <a:ext uri="{FF2B5EF4-FFF2-40B4-BE49-F238E27FC236}">
                  <a16:creationId xmlns:a16="http://schemas.microsoft.com/office/drawing/2014/main" id="{5847030C-036E-7CEF-C4A4-3142FD4C750E}"/>
                </a:ext>
              </a:extLst>
            </p:cNvPr>
            <p:cNvSpPr/>
            <p:nvPr/>
          </p:nvSpPr>
          <p:spPr bwMode="auto">
            <a:xfrm>
              <a:off x="631741" y="4318417"/>
              <a:ext cx="60898" cy="60898"/>
            </a:xfrm>
            <a:prstGeom prst="rect">
              <a:avLst/>
            </a:prstGeom>
            <a:solidFill>
              <a:schemeClr val="accent3"/>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9" name="Oval 16">
              <a:extLst>
                <a:ext uri="{FF2B5EF4-FFF2-40B4-BE49-F238E27FC236}">
                  <a16:creationId xmlns:a16="http://schemas.microsoft.com/office/drawing/2014/main" id="{260506FD-AAD1-B9A9-CA9D-F4CC0C211293}"/>
                </a:ext>
              </a:extLst>
            </p:cNvPr>
            <p:cNvSpPr/>
            <p:nvPr/>
          </p:nvSpPr>
          <p:spPr bwMode="auto">
            <a:xfrm>
              <a:off x="741856" y="4318417"/>
              <a:ext cx="60898" cy="60898"/>
            </a:xfrm>
            <a:prstGeom prst="rect">
              <a:avLst/>
            </a:prstGeom>
            <a:solidFill>
              <a:schemeClr val="accent4"/>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0" name="Oval 17">
              <a:extLst>
                <a:ext uri="{FF2B5EF4-FFF2-40B4-BE49-F238E27FC236}">
                  <a16:creationId xmlns:a16="http://schemas.microsoft.com/office/drawing/2014/main" id="{450D437D-3E2F-9146-D439-CF32E348CA73}"/>
                </a:ext>
              </a:extLst>
            </p:cNvPr>
            <p:cNvSpPr/>
            <p:nvPr/>
          </p:nvSpPr>
          <p:spPr bwMode="auto">
            <a:xfrm>
              <a:off x="851971" y="4318417"/>
              <a:ext cx="60898" cy="60898"/>
            </a:xfrm>
            <a:prstGeom prst="rect">
              <a:avLst/>
            </a:prstGeom>
            <a:solidFill>
              <a:schemeClr val="accent5"/>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1" name="Oval 24">
              <a:extLst>
                <a:ext uri="{FF2B5EF4-FFF2-40B4-BE49-F238E27FC236}">
                  <a16:creationId xmlns:a16="http://schemas.microsoft.com/office/drawing/2014/main" id="{B2DA1BF4-D667-D616-4ACB-DFB3E8C393D4}"/>
                </a:ext>
              </a:extLst>
            </p:cNvPr>
            <p:cNvSpPr/>
            <p:nvPr/>
          </p:nvSpPr>
          <p:spPr bwMode="auto">
            <a:xfrm>
              <a:off x="962087" y="4318417"/>
              <a:ext cx="60898" cy="60898"/>
            </a:xfrm>
            <a:prstGeom prst="rect">
              <a:avLst/>
            </a:prstGeom>
            <a:solidFill>
              <a:schemeClr val="accent6"/>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sp>
        <p:nvSpPr>
          <p:cNvPr id="12" name="Rectangle 11">
            <a:extLst>
              <a:ext uri="{FF2B5EF4-FFF2-40B4-BE49-F238E27FC236}">
                <a16:creationId xmlns:a16="http://schemas.microsoft.com/office/drawing/2014/main" id="{E16755FC-6B1D-A4EC-851D-C375225C3F3F}"/>
              </a:ext>
            </a:extLst>
          </p:cNvPr>
          <p:cNvSpPr/>
          <p:nvPr/>
        </p:nvSpPr>
        <p:spPr>
          <a:xfrm>
            <a:off x="513447" y="1275882"/>
            <a:ext cx="7399985" cy="3277820"/>
          </a:xfrm>
          <a:prstGeom prst="rect">
            <a:avLst/>
          </a:prstGeom>
        </p:spPr>
        <p:txBody>
          <a:bodyPr wrap="square" numCol="1" spcCol="274320">
            <a:spAutoFit/>
          </a:bodyPr>
          <a:lstStyle/>
          <a:p>
            <a:pPr marL="571500" indent="-458788">
              <a:lnSpc>
                <a:spcPct val="150000"/>
              </a:lnSpc>
              <a:buFont typeface="Arial" panose="020B0604020202020204" pitchFamily="34" charset="0"/>
              <a:buChar char="•"/>
            </a:pPr>
            <a:r>
              <a:rPr lang="en-US" dirty="0"/>
              <a:t>Deficient auditor qualifications</a:t>
            </a:r>
          </a:p>
          <a:p>
            <a:pPr marL="790575" lvl="1" indent="-342900">
              <a:buFont typeface="Arial" panose="020B0604020202020204" pitchFamily="34" charset="0"/>
              <a:buChar char="•"/>
            </a:pPr>
            <a:r>
              <a:rPr lang="en-US" dirty="0"/>
              <a:t>Auditors not required to have any medical background or training</a:t>
            </a:r>
          </a:p>
          <a:p>
            <a:pPr marL="790575" lvl="1" indent="-342900">
              <a:buFont typeface="Arial" panose="020B0604020202020204" pitchFamily="34" charset="0"/>
              <a:buChar char="•"/>
            </a:pPr>
            <a:r>
              <a:rPr lang="en-US" dirty="0"/>
              <a:t>Medical necessity determinations by auditors not reviewed by medical professionals</a:t>
            </a:r>
            <a:br>
              <a:rPr lang="en-US" dirty="0"/>
            </a:br>
            <a:endParaRPr lang="en-US" dirty="0"/>
          </a:p>
          <a:p>
            <a:pPr marL="333375" indent="-342900">
              <a:buFont typeface="Arial" panose="020B0604020202020204" pitchFamily="34" charset="0"/>
              <a:buChar char="•"/>
            </a:pPr>
            <a:r>
              <a:rPr lang="en-US" dirty="0"/>
              <a:t>UPICs can request unlimited records</a:t>
            </a:r>
            <a:br>
              <a:rPr lang="en-US" dirty="0"/>
            </a:br>
            <a:endParaRPr lang="en-US" dirty="0"/>
          </a:p>
          <a:p>
            <a:pPr marL="333375" indent="-342900">
              <a:buFont typeface="Arial" panose="020B0604020202020204" pitchFamily="34" charset="0"/>
              <a:buChar char="•"/>
            </a:pPr>
            <a:r>
              <a:rPr lang="en-US" dirty="0"/>
              <a:t>Unreasonable denial rates</a:t>
            </a:r>
            <a:br>
              <a:rPr lang="en-US" dirty="0"/>
            </a:br>
            <a:endParaRPr lang="en-US" dirty="0"/>
          </a:p>
          <a:p>
            <a:pPr marL="333375" indent="-342900">
              <a:buFont typeface="Arial" panose="020B0604020202020204" pitchFamily="34" charset="0"/>
              <a:buChar char="•"/>
            </a:pPr>
            <a:r>
              <a:rPr lang="en-US" dirty="0"/>
              <a:t>Delays in completing audits (6-18 months)</a:t>
            </a:r>
          </a:p>
          <a:p>
            <a:pPr marL="333375" indent="-342900">
              <a:buFont typeface="Arial" panose="020B0604020202020204" pitchFamily="34" charset="0"/>
              <a:buChar char="•"/>
            </a:pPr>
            <a:endParaRPr lang="en-US" dirty="0"/>
          </a:p>
        </p:txBody>
      </p:sp>
    </p:spTree>
    <p:extLst>
      <p:ext uri="{BB962C8B-B14F-4D97-AF65-F5344CB8AC3E}">
        <p14:creationId xmlns:p14="http://schemas.microsoft.com/office/powerpoint/2010/main" val="146143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flipH="1">
            <a:off x="4572000" y="0"/>
            <a:ext cx="4572000" cy="5143500"/>
          </a:xfrm>
          <a:prstGeom prst="rect">
            <a:avLst/>
          </a:prstGeom>
          <a:solidFill>
            <a:schemeClr val="tx1">
              <a:alpha val="7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bg1"/>
              </a:solidFill>
            </a:endParaRPr>
          </a:p>
        </p:txBody>
      </p:sp>
      <p:sp>
        <p:nvSpPr>
          <p:cNvPr id="66" name="Freeform 65"/>
          <p:cNvSpPr/>
          <p:nvPr/>
        </p:nvSpPr>
        <p:spPr bwMode="auto">
          <a:xfrm flipH="1">
            <a:off x="0" y="0"/>
            <a:ext cx="4572000" cy="2571750"/>
          </a:xfrm>
          <a:custGeom>
            <a:avLst/>
            <a:gdLst>
              <a:gd name="connsiteX0" fmla="*/ 0 w 4572000"/>
              <a:gd name="connsiteY0" fmla="*/ 0 h 2571750"/>
              <a:gd name="connsiteX1" fmla="*/ 4572000 w 4572000"/>
              <a:gd name="connsiteY1" fmla="*/ 0 h 2571750"/>
              <a:gd name="connsiteX2" fmla="*/ 4572000 w 4572000"/>
              <a:gd name="connsiteY2" fmla="*/ 2571750 h 2571750"/>
              <a:gd name="connsiteX3" fmla="*/ 0 w 4572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4572000" h="2571750">
                <a:moveTo>
                  <a:pt x="0" y="0"/>
                </a:moveTo>
                <a:lnTo>
                  <a:pt x="4572000" y="0"/>
                </a:lnTo>
                <a:lnTo>
                  <a:pt x="4572000" y="2571750"/>
                </a:lnTo>
                <a:lnTo>
                  <a:pt x="0" y="2571750"/>
                </a:ln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grpSp>
        <p:nvGrpSpPr>
          <p:cNvPr id="27" name="Group 26"/>
          <p:cNvGrpSpPr/>
          <p:nvPr/>
        </p:nvGrpSpPr>
        <p:grpSpPr>
          <a:xfrm flipH="1">
            <a:off x="1979190" y="4225242"/>
            <a:ext cx="613620" cy="63044"/>
            <a:chOff x="6551190" y="4324350"/>
            <a:chExt cx="613620" cy="63044"/>
          </a:xfrm>
        </p:grpSpPr>
        <p:sp>
          <p:nvSpPr>
            <p:cNvPr id="138" name="Oval 13"/>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39" name="Oval 14"/>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40" name="Oval 15"/>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41" name="Oval 16"/>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42" name="Oval 17"/>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43" name="Oval 24"/>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grpSp>
        <p:nvGrpSpPr>
          <p:cNvPr id="6" name="Group 5">
            <a:extLst>
              <a:ext uri="{FF2B5EF4-FFF2-40B4-BE49-F238E27FC236}">
                <a16:creationId xmlns:a16="http://schemas.microsoft.com/office/drawing/2014/main" id="{3054AF6B-38FB-5F13-80C5-4C37EA3010A4}"/>
              </a:ext>
            </a:extLst>
          </p:cNvPr>
          <p:cNvGrpSpPr/>
          <p:nvPr/>
        </p:nvGrpSpPr>
        <p:grpSpPr>
          <a:xfrm>
            <a:off x="4953000" y="349092"/>
            <a:ext cx="3779262" cy="617477"/>
            <a:chOff x="4983738" y="781455"/>
            <a:chExt cx="3779262" cy="617477"/>
          </a:xfrm>
        </p:grpSpPr>
        <p:sp>
          <p:nvSpPr>
            <p:cNvPr id="44" name="Freeform 43"/>
            <p:cNvSpPr/>
            <p:nvPr/>
          </p:nvSpPr>
          <p:spPr bwMode="auto">
            <a:xfrm>
              <a:off x="4983738" y="905945"/>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4" name="Inhaltsplatzhalter 4">
              <a:extLst>
                <a:ext uri="{FF2B5EF4-FFF2-40B4-BE49-F238E27FC236}">
                  <a16:creationId xmlns:a16="http://schemas.microsoft.com/office/drawing/2014/main" id="{E32053A1-E788-234A-84B6-664BD54EED2C}"/>
                </a:ext>
              </a:extLst>
            </p:cNvPr>
            <p:cNvSpPr txBox="1">
              <a:spLocks/>
            </p:cNvSpPr>
            <p:nvPr/>
          </p:nvSpPr>
          <p:spPr>
            <a:xfrm>
              <a:off x="5723925" y="781455"/>
              <a:ext cx="3039075" cy="6174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dirty="0">
                  <a:latin typeface="+mn-lt"/>
                </a:rPr>
                <a:t>Redetermination</a:t>
              </a:r>
              <a:br>
                <a:rPr lang="en-US" sz="1400" dirty="0">
                  <a:latin typeface="+mn-lt"/>
                </a:rPr>
              </a:br>
              <a:r>
                <a:rPr lang="en-US" sz="1400" dirty="0">
                  <a:latin typeface="+mn-lt"/>
                </a:rPr>
                <a:t>30-day deadline to stay recoupment.</a:t>
              </a:r>
            </a:p>
          </p:txBody>
        </p:sp>
      </p:grpSp>
      <p:sp>
        <p:nvSpPr>
          <p:cNvPr id="4" name="3">
            <a:extLst>
              <a:ext uri="{FF2B5EF4-FFF2-40B4-BE49-F238E27FC236}">
                <a16:creationId xmlns:a16="http://schemas.microsoft.com/office/drawing/2014/main" id="{CC010FBB-A158-60AF-7EB5-7012CD03ABD0}"/>
              </a:ext>
            </a:extLst>
          </p:cNvPr>
          <p:cNvSpPr txBox="1"/>
          <p:nvPr/>
        </p:nvSpPr>
        <p:spPr>
          <a:xfrm>
            <a:off x="152400" y="1084875"/>
            <a:ext cx="4267200" cy="400110"/>
          </a:xfrm>
          <a:prstGeom prst="rect">
            <a:avLst/>
          </a:prstGeom>
          <a:noFill/>
        </p:spPr>
        <p:txBody>
          <a:bodyPr wrap="square" lIns="0" tIns="0" rIns="0" bIns="0" rtlCol="0" anchor="ctr">
            <a:spAutoFit/>
          </a:bodyPr>
          <a:lstStyle/>
          <a:p>
            <a:pPr>
              <a:spcAft>
                <a:spcPts val="600"/>
              </a:spcAft>
            </a:pPr>
            <a:r>
              <a:rPr lang="en-US" sz="2600" dirty="0">
                <a:solidFill>
                  <a:schemeClr val="bg1"/>
                </a:solidFill>
              </a:rPr>
              <a:t>The Medicare Appeals Process</a:t>
            </a:r>
          </a:p>
        </p:txBody>
      </p:sp>
      <p:grpSp>
        <p:nvGrpSpPr>
          <p:cNvPr id="7" name="Group 6">
            <a:extLst>
              <a:ext uri="{FF2B5EF4-FFF2-40B4-BE49-F238E27FC236}">
                <a16:creationId xmlns:a16="http://schemas.microsoft.com/office/drawing/2014/main" id="{734E4341-0905-2654-5C05-4938085F014E}"/>
              </a:ext>
            </a:extLst>
          </p:cNvPr>
          <p:cNvGrpSpPr/>
          <p:nvPr/>
        </p:nvGrpSpPr>
        <p:grpSpPr>
          <a:xfrm>
            <a:off x="4953000" y="1275650"/>
            <a:ext cx="3779262" cy="617477"/>
            <a:chOff x="4983738" y="781455"/>
            <a:chExt cx="3779262" cy="617477"/>
          </a:xfrm>
        </p:grpSpPr>
        <p:sp>
          <p:nvSpPr>
            <p:cNvPr id="8" name="Freeform 7">
              <a:extLst>
                <a:ext uri="{FF2B5EF4-FFF2-40B4-BE49-F238E27FC236}">
                  <a16:creationId xmlns:a16="http://schemas.microsoft.com/office/drawing/2014/main" id="{A7CF38C6-92EC-7D2E-5121-6C91DAFE7579}"/>
                </a:ext>
              </a:extLst>
            </p:cNvPr>
            <p:cNvSpPr/>
            <p:nvPr/>
          </p:nvSpPr>
          <p:spPr bwMode="auto">
            <a:xfrm>
              <a:off x="4983738" y="905945"/>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9" name="Inhaltsplatzhalter 4">
              <a:extLst>
                <a:ext uri="{FF2B5EF4-FFF2-40B4-BE49-F238E27FC236}">
                  <a16:creationId xmlns:a16="http://schemas.microsoft.com/office/drawing/2014/main" id="{B5264940-3F1C-95FD-225D-E782177B16EA}"/>
                </a:ext>
              </a:extLst>
            </p:cNvPr>
            <p:cNvSpPr txBox="1">
              <a:spLocks/>
            </p:cNvSpPr>
            <p:nvPr/>
          </p:nvSpPr>
          <p:spPr>
            <a:xfrm>
              <a:off x="5723925" y="781455"/>
              <a:ext cx="3039075" cy="6174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dirty="0">
                  <a:latin typeface="+mn-lt"/>
                </a:rPr>
                <a:t>Reconsideration (QIC)</a:t>
              </a:r>
              <a:br>
                <a:rPr lang="en-US" sz="1400" dirty="0">
                  <a:latin typeface="+mn-lt"/>
                </a:rPr>
              </a:br>
              <a:r>
                <a:rPr lang="en-US" sz="1400" dirty="0">
                  <a:latin typeface="+mn-lt"/>
                </a:rPr>
                <a:t>60-day deadline to stay recoupment.</a:t>
              </a:r>
            </a:p>
          </p:txBody>
        </p:sp>
      </p:grpSp>
      <p:grpSp>
        <p:nvGrpSpPr>
          <p:cNvPr id="10" name="Group 9">
            <a:extLst>
              <a:ext uri="{FF2B5EF4-FFF2-40B4-BE49-F238E27FC236}">
                <a16:creationId xmlns:a16="http://schemas.microsoft.com/office/drawing/2014/main" id="{B71C22EA-A9F1-B5EB-1972-D6B69D358E0F}"/>
              </a:ext>
            </a:extLst>
          </p:cNvPr>
          <p:cNvGrpSpPr/>
          <p:nvPr/>
        </p:nvGrpSpPr>
        <p:grpSpPr>
          <a:xfrm>
            <a:off x="4953000" y="2202208"/>
            <a:ext cx="3779262" cy="897553"/>
            <a:chOff x="4983738" y="641417"/>
            <a:chExt cx="3779262" cy="897553"/>
          </a:xfrm>
        </p:grpSpPr>
        <p:sp>
          <p:nvSpPr>
            <p:cNvPr id="11" name="Freeform 10">
              <a:extLst>
                <a:ext uri="{FF2B5EF4-FFF2-40B4-BE49-F238E27FC236}">
                  <a16:creationId xmlns:a16="http://schemas.microsoft.com/office/drawing/2014/main" id="{A2ED0B14-5112-ED5E-1FC4-9DD9A8048276}"/>
                </a:ext>
              </a:extLst>
            </p:cNvPr>
            <p:cNvSpPr/>
            <p:nvPr/>
          </p:nvSpPr>
          <p:spPr bwMode="auto">
            <a:xfrm>
              <a:off x="4983738" y="905945"/>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2" name="Inhaltsplatzhalter 4">
              <a:extLst>
                <a:ext uri="{FF2B5EF4-FFF2-40B4-BE49-F238E27FC236}">
                  <a16:creationId xmlns:a16="http://schemas.microsoft.com/office/drawing/2014/main" id="{A34F8B62-9CCD-A895-4676-6C70363F2190}"/>
                </a:ext>
              </a:extLst>
            </p:cNvPr>
            <p:cNvSpPr txBox="1">
              <a:spLocks/>
            </p:cNvSpPr>
            <p:nvPr/>
          </p:nvSpPr>
          <p:spPr>
            <a:xfrm>
              <a:off x="5723925" y="641417"/>
              <a:ext cx="3039075" cy="8975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dirty="0">
                  <a:latin typeface="+mn-lt"/>
                </a:rPr>
                <a:t>ALJ hearing</a:t>
              </a:r>
              <a:br>
                <a:rPr lang="en-US" sz="1400" dirty="0">
                  <a:latin typeface="+mn-lt"/>
                </a:rPr>
              </a:br>
              <a:r>
                <a:rPr lang="en-US" sz="1400" dirty="0">
                  <a:latin typeface="+mn-lt"/>
                </a:rPr>
                <a:t>No recoupment stay</a:t>
              </a:r>
              <a:br>
                <a:rPr lang="en-US" sz="1400" dirty="0">
                  <a:latin typeface="+mn-lt"/>
                </a:rPr>
              </a:br>
              <a:r>
                <a:rPr lang="en-US" sz="1400" dirty="0">
                  <a:latin typeface="+mn-lt"/>
                </a:rPr>
                <a:t>No new evidence absent good cause</a:t>
              </a:r>
            </a:p>
          </p:txBody>
        </p:sp>
      </p:grpSp>
      <p:grpSp>
        <p:nvGrpSpPr>
          <p:cNvPr id="13" name="Group 12">
            <a:extLst>
              <a:ext uri="{FF2B5EF4-FFF2-40B4-BE49-F238E27FC236}">
                <a16:creationId xmlns:a16="http://schemas.microsoft.com/office/drawing/2014/main" id="{80105942-CD9E-38C3-3C1D-0F1B5695F7C6}"/>
              </a:ext>
            </a:extLst>
          </p:cNvPr>
          <p:cNvGrpSpPr/>
          <p:nvPr/>
        </p:nvGrpSpPr>
        <p:grpSpPr>
          <a:xfrm>
            <a:off x="4953000" y="3408842"/>
            <a:ext cx="3779262" cy="617477"/>
            <a:chOff x="4983738" y="781455"/>
            <a:chExt cx="3779262" cy="617477"/>
          </a:xfrm>
        </p:grpSpPr>
        <p:sp>
          <p:nvSpPr>
            <p:cNvPr id="14" name="Freeform 13">
              <a:extLst>
                <a:ext uri="{FF2B5EF4-FFF2-40B4-BE49-F238E27FC236}">
                  <a16:creationId xmlns:a16="http://schemas.microsoft.com/office/drawing/2014/main" id="{00E3FCCC-E33E-C1C3-BFE3-0A1B8FBA4B3D}"/>
                </a:ext>
              </a:extLst>
            </p:cNvPr>
            <p:cNvSpPr/>
            <p:nvPr/>
          </p:nvSpPr>
          <p:spPr bwMode="auto">
            <a:xfrm>
              <a:off x="4983738" y="905945"/>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5" name="Inhaltsplatzhalter 4">
              <a:extLst>
                <a:ext uri="{FF2B5EF4-FFF2-40B4-BE49-F238E27FC236}">
                  <a16:creationId xmlns:a16="http://schemas.microsoft.com/office/drawing/2014/main" id="{FB6D7A91-884D-64FD-653A-1706ADBE72E4}"/>
                </a:ext>
              </a:extLst>
            </p:cNvPr>
            <p:cNvSpPr txBox="1">
              <a:spLocks/>
            </p:cNvSpPr>
            <p:nvPr/>
          </p:nvSpPr>
          <p:spPr>
            <a:xfrm>
              <a:off x="5723925" y="781455"/>
              <a:ext cx="3039075" cy="6174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dirty="0">
                  <a:latin typeface="+mn-lt"/>
                </a:rPr>
                <a:t>Medicare Appeals Council</a:t>
              </a:r>
              <a:br>
                <a:rPr lang="en-US" sz="1400" dirty="0">
                  <a:latin typeface="+mn-lt"/>
                </a:rPr>
              </a:br>
              <a:r>
                <a:rPr lang="en-US" sz="1400" dirty="0">
                  <a:latin typeface="+mn-lt"/>
                </a:rPr>
                <a:t>30-day deadline to stay recoupment.</a:t>
              </a:r>
            </a:p>
          </p:txBody>
        </p:sp>
      </p:grpSp>
      <p:grpSp>
        <p:nvGrpSpPr>
          <p:cNvPr id="16" name="Group 15">
            <a:extLst>
              <a:ext uri="{FF2B5EF4-FFF2-40B4-BE49-F238E27FC236}">
                <a16:creationId xmlns:a16="http://schemas.microsoft.com/office/drawing/2014/main" id="{5FC9B163-3A87-E0A2-C231-F6AD7E18213D}"/>
              </a:ext>
            </a:extLst>
          </p:cNvPr>
          <p:cNvGrpSpPr/>
          <p:nvPr/>
        </p:nvGrpSpPr>
        <p:grpSpPr>
          <a:xfrm>
            <a:off x="4953000" y="4375411"/>
            <a:ext cx="3779262" cy="378986"/>
            <a:chOff x="4983738" y="905945"/>
            <a:chExt cx="3779262" cy="378986"/>
          </a:xfrm>
        </p:grpSpPr>
        <p:sp>
          <p:nvSpPr>
            <p:cNvPr id="17" name="Freeform 16">
              <a:extLst>
                <a:ext uri="{FF2B5EF4-FFF2-40B4-BE49-F238E27FC236}">
                  <a16:creationId xmlns:a16="http://schemas.microsoft.com/office/drawing/2014/main" id="{E3FBCD39-7104-ED42-DFE3-41D5AD56B2FD}"/>
                </a:ext>
              </a:extLst>
            </p:cNvPr>
            <p:cNvSpPr/>
            <p:nvPr/>
          </p:nvSpPr>
          <p:spPr bwMode="auto">
            <a:xfrm>
              <a:off x="4983738" y="905945"/>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8" name="Inhaltsplatzhalter 4">
              <a:extLst>
                <a:ext uri="{FF2B5EF4-FFF2-40B4-BE49-F238E27FC236}">
                  <a16:creationId xmlns:a16="http://schemas.microsoft.com/office/drawing/2014/main" id="{677DA2AA-3C98-F972-610E-920D6F1B2717}"/>
                </a:ext>
              </a:extLst>
            </p:cNvPr>
            <p:cNvSpPr txBox="1">
              <a:spLocks/>
            </p:cNvSpPr>
            <p:nvPr/>
          </p:nvSpPr>
          <p:spPr>
            <a:xfrm>
              <a:off x="5723925" y="924699"/>
              <a:ext cx="3039075" cy="33098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dirty="0">
                  <a:latin typeface="+mn-lt"/>
                </a:rPr>
                <a:t>Federal District Court</a:t>
              </a:r>
              <a:endParaRPr lang="en-US" sz="1800" dirty="0">
                <a:latin typeface="+mn-lt"/>
              </a:endParaRPr>
            </a:p>
          </p:txBody>
        </p:sp>
      </p:grpSp>
      <p:sp>
        <p:nvSpPr>
          <p:cNvPr id="19" name="Rectangle 18">
            <a:extLst>
              <a:ext uri="{FF2B5EF4-FFF2-40B4-BE49-F238E27FC236}">
                <a16:creationId xmlns:a16="http://schemas.microsoft.com/office/drawing/2014/main" id="{507905B4-F123-1244-F84A-D3CFC5861570}"/>
              </a:ext>
            </a:extLst>
          </p:cNvPr>
          <p:cNvSpPr/>
          <p:nvPr/>
        </p:nvSpPr>
        <p:spPr>
          <a:xfrm>
            <a:off x="175936" y="3233170"/>
            <a:ext cx="4267200" cy="461665"/>
          </a:xfrm>
          <a:prstGeom prst="rect">
            <a:avLst/>
          </a:prstGeom>
        </p:spPr>
        <p:txBody>
          <a:bodyPr wrap="square" lIns="0" tIns="0" rIns="0" bIns="0" anchor="ctr">
            <a:spAutoFit/>
          </a:bodyPr>
          <a:lstStyle/>
          <a:p>
            <a:pPr algn="ctr"/>
            <a:r>
              <a:rPr lang="en-US" sz="3000" dirty="0">
                <a:solidFill>
                  <a:schemeClr val="tx1">
                    <a:lumMod val="75000"/>
                    <a:lumOff val="25000"/>
                  </a:schemeClr>
                </a:solidFill>
              </a:rPr>
              <a:t>Steps</a:t>
            </a:r>
          </a:p>
        </p:txBody>
      </p:sp>
    </p:spTree>
    <p:extLst>
      <p:ext uri="{BB962C8B-B14F-4D97-AF65-F5344CB8AC3E}">
        <p14:creationId xmlns:p14="http://schemas.microsoft.com/office/powerpoint/2010/main" val="37846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810" y="0"/>
            <a:ext cx="4572000" cy="5143500"/>
          </a:xfrm>
          <a:prstGeom prst="rect">
            <a:avLst/>
          </a:prstGeom>
          <a:solidFill>
            <a:schemeClr val="tx1">
              <a:alpha val="7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bg1"/>
              </a:solidFill>
            </a:endParaRPr>
          </a:p>
        </p:txBody>
      </p:sp>
      <p:sp>
        <p:nvSpPr>
          <p:cNvPr id="66" name="Freeform 65"/>
          <p:cNvSpPr/>
          <p:nvPr/>
        </p:nvSpPr>
        <p:spPr bwMode="auto">
          <a:xfrm>
            <a:off x="4572000" y="0"/>
            <a:ext cx="4572000" cy="2571750"/>
          </a:xfrm>
          <a:custGeom>
            <a:avLst/>
            <a:gdLst>
              <a:gd name="connsiteX0" fmla="*/ 0 w 4572000"/>
              <a:gd name="connsiteY0" fmla="*/ 0 h 2571750"/>
              <a:gd name="connsiteX1" fmla="*/ 4572000 w 4572000"/>
              <a:gd name="connsiteY1" fmla="*/ 0 h 2571750"/>
              <a:gd name="connsiteX2" fmla="*/ 4572000 w 4572000"/>
              <a:gd name="connsiteY2" fmla="*/ 2571750 h 2571750"/>
              <a:gd name="connsiteX3" fmla="*/ 0 w 4572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4572000" h="2571750">
                <a:moveTo>
                  <a:pt x="0" y="0"/>
                </a:moveTo>
                <a:lnTo>
                  <a:pt x="4572000" y="0"/>
                </a:lnTo>
                <a:lnTo>
                  <a:pt x="4572000" y="2571750"/>
                </a:lnTo>
                <a:lnTo>
                  <a:pt x="0" y="2571750"/>
                </a:ln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70" name="Rectangle 69"/>
          <p:cNvSpPr/>
          <p:nvPr/>
        </p:nvSpPr>
        <p:spPr>
          <a:xfrm>
            <a:off x="4724400" y="3105150"/>
            <a:ext cx="4267200" cy="923330"/>
          </a:xfrm>
          <a:prstGeom prst="rect">
            <a:avLst/>
          </a:prstGeom>
        </p:spPr>
        <p:txBody>
          <a:bodyPr wrap="square" lIns="0" tIns="0" rIns="0" bIns="0" anchor="ctr">
            <a:spAutoFit/>
          </a:bodyPr>
          <a:lstStyle/>
          <a:p>
            <a:pPr algn="ctr"/>
            <a:r>
              <a:rPr lang="en-US" sz="3000" dirty="0">
                <a:solidFill>
                  <a:schemeClr val="tx1">
                    <a:lumMod val="75000"/>
                    <a:lumOff val="25000"/>
                  </a:schemeClr>
                </a:solidFill>
              </a:rPr>
              <a:t>Potential </a:t>
            </a:r>
            <a:br>
              <a:rPr lang="en-US" sz="3000" dirty="0">
                <a:solidFill>
                  <a:schemeClr val="tx1">
                    <a:lumMod val="75000"/>
                    <a:lumOff val="25000"/>
                  </a:schemeClr>
                </a:solidFill>
              </a:rPr>
            </a:br>
            <a:r>
              <a:rPr lang="en-US" sz="3000" dirty="0">
                <a:solidFill>
                  <a:schemeClr val="tx1">
                    <a:lumMod val="75000"/>
                    <a:lumOff val="25000"/>
                  </a:schemeClr>
                </a:solidFill>
              </a:rPr>
              <a:t>Barriers</a:t>
            </a:r>
          </a:p>
        </p:txBody>
      </p:sp>
      <p:grpSp>
        <p:nvGrpSpPr>
          <p:cNvPr id="27" name="Group 26"/>
          <p:cNvGrpSpPr/>
          <p:nvPr/>
        </p:nvGrpSpPr>
        <p:grpSpPr>
          <a:xfrm>
            <a:off x="6551190" y="4225242"/>
            <a:ext cx="613620" cy="63044"/>
            <a:chOff x="6551190" y="4324350"/>
            <a:chExt cx="613620" cy="63044"/>
          </a:xfrm>
        </p:grpSpPr>
        <p:sp>
          <p:nvSpPr>
            <p:cNvPr id="138" name="Oval 13"/>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39" name="Oval 14"/>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40" name="Oval 15"/>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41" name="Oval 16"/>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42" name="Oval 17"/>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43" name="Oval 24"/>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grpSp>
        <p:nvGrpSpPr>
          <p:cNvPr id="6" name="Group 5">
            <a:extLst>
              <a:ext uri="{FF2B5EF4-FFF2-40B4-BE49-F238E27FC236}">
                <a16:creationId xmlns:a16="http://schemas.microsoft.com/office/drawing/2014/main" id="{5CF75F3B-E763-95AB-5639-981612E6F79D}"/>
              </a:ext>
            </a:extLst>
          </p:cNvPr>
          <p:cNvGrpSpPr/>
          <p:nvPr/>
        </p:nvGrpSpPr>
        <p:grpSpPr>
          <a:xfrm>
            <a:off x="381000" y="1560161"/>
            <a:ext cx="3762975" cy="691087"/>
            <a:chOff x="404513" y="733242"/>
            <a:chExt cx="3762975" cy="691087"/>
          </a:xfrm>
        </p:grpSpPr>
        <p:sp>
          <p:nvSpPr>
            <p:cNvPr id="181" name="Inhaltsplatzhalter 4"/>
            <p:cNvSpPr txBox="1">
              <a:spLocks/>
            </p:cNvSpPr>
            <p:nvPr/>
          </p:nvSpPr>
          <p:spPr>
            <a:xfrm>
              <a:off x="1128413" y="733242"/>
              <a:ext cx="3039075" cy="6910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dirty="0">
                  <a:latin typeface="+mn-lt"/>
                </a:rPr>
                <a:t>Medical necessity through clinical experts</a:t>
              </a:r>
            </a:p>
          </p:txBody>
        </p:sp>
        <p:sp>
          <p:nvSpPr>
            <p:cNvPr id="182" name="Freeform 5"/>
            <p:cNvSpPr>
              <a:spLocks noEditPoints="1"/>
            </p:cNvSpPr>
            <p:nvPr/>
          </p:nvSpPr>
          <p:spPr bwMode="auto">
            <a:xfrm>
              <a:off x="404513" y="857638"/>
              <a:ext cx="386212" cy="386212"/>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solidFill>
                <a:schemeClr val="bg1"/>
              </a:solid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 name="Rectangle 3">
            <a:extLst>
              <a:ext uri="{FF2B5EF4-FFF2-40B4-BE49-F238E27FC236}">
                <a16:creationId xmlns:a16="http://schemas.microsoft.com/office/drawing/2014/main" id="{C9AC2F6C-8E80-3646-8B42-D7BE5405D600}"/>
              </a:ext>
            </a:extLst>
          </p:cNvPr>
          <p:cNvSpPr/>
          <p:nvPr/>
        </p:nvSpPr>
        <p:spPr bwMode="auto">
          <a:xfrm>
            <a:off x="5410200" y="4705350"/>
            <a:ext cx="3581400" cy="3810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5" name="3">
            <a:extLst>
              <a:ext uri="{FF2B5EF4-FFF2-40B4-BE49-F238E27FC236}">
                <a16:creationId xmlns:a16="http://schemas.microsoft.com/office/drawing/2014/main" id="{5940A53A-77EE-B89B-4359-05A427F62C95}"/>
              </a:ext>
            </a:extLst>
          </p:cNvPr>
          <p:cNvSpPr txBox="1"/>
          <p:nvPr/>
        </p:nvSpPr>
        <p:spPr>
          <a:xfrm>
            <a:off x="4724400" y="1084875"/>
            <a:ext cx="4267200" cy="400110"/>
          </a:xfrm>
          <a:prstGeom prst="rect">
            <a:avLst/>
          </a:prstGeom>
          <a:noFill/>
        </p:spPr>
        <p:txBody>
          <a:bodyPr wrap="square" lIns="0" tIns="0" rIns="0" bIns="0" rtlCol="0" anchor="ctr">
            <a:spAutoFit/>
          </a:bodyPr>
          <a:lstStyle/>
          <a:p>
            <a:pPr>
              <a:spcAft>
                <a:spcPts val="600"/>
              </a:spcAft>
            </a:pPr>
            <a:r>
              <a:rPr lang="en-US" sz="2600" dirty="0">
                <a:solidFill>
                  <a:schemeClr val="bg1"/>
                </a:solidFill>
              </a:rPr>
              <a:t>The Medicare Appeals Process</a:t>
            </a:r>
          </a:p>
        </p:txBody>
      </p:sp>
      <p:grpSp>
        <p:nvGrpSpPr>
          <p:cNvPr id="7" name="Group 6">
            <a:extLst>
              <a:ext uri="{FF2B5EF4-FFF2-40B4-BE49-F238E27FC236}">
                <a16:creationId xmlns:a16="http://schemas.microsoft.com/office/drawing/2014/main" id="{C4F88F09-56E5-9D64-04EF-C947D639D32A}"/>
              </a:ext>
            </a:extLst>
          </p:cNvPr>
          <p:cNvGrpSpPr/>
          <p:nvPr/>
        </p:nvGrpSpPr>
        <p:grpSpPr>
          <a:xfrm>
            <a:off x="381000" y="3811409"/>
            <a:ext cx="3762975" cy="897553"/>
            <a:chOff x="404513" y="630009"/>
            <a:chExt cx="3762975" cy="897553"/>
          </a:xfrm>
        </p:grpSpPr>
        <p:sp>
          <p:nvSpPr>
            <p:cNvPr id="8" name="Inhaltsplatzhalter 4">
              <a:extLst>
                <a:ext uri="{FF2B5EF4-FFF2-40B4-BE49-F238E27FC236}">
                  <a16:creationId xmlns:a16="http://schemas.microsoft.com/office/drawing/2014/main" id="{506B4C74-AA5D-081C-7B93-890935D04AA6}"/>
                </a:ext>
              </a:extLst>
            </p:cNvPr>
            <p:cNvSpPr txBox="1">
              <a:spLocks/>
            </p:cNvSpPr>
            <p:nvPr/>
          </p:nvSpPr>
          <p:spPr>
            <a:xfrm>
              <a:off x="1128413" y="630009"/>
              <a:ext cx="3039075" cy="8975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dirty="0">
                  <a:latin typeface="+mn-lt"/>
                </a:rPr>
                <a:t>ALJ hearing</a:t>
              </a:r>
              <a:br>
                <a:rPr lang="en-US" sz="1800" b="1" dirty="0">
                  <a:latin typeface="+mn-lt"/>
                </a:rPr>
              </a:br>
              <a:r>
                <a:rPr lang="en-US" sz="1400" dirty="0">
                  <a:latin typeface="+mn-lt"/>
                </a:rPr>
                <a:t>Pre- and post-hearing briefing</a:t>
              </a:r>
              <a:br>
                <a:rPr lang="en-US" sz="1400" dirty="0">
                  <a:latin typeface="+mn-lt"/>
                </a:rPr>
              </a:br>
              <a:r>
                <a:rPr lang="en-US" sz="1400" dirty="0">
                  <a:latin typeface="+mn-lt"/>
                </a:rPr>
                <a:t>Effective preparation of witnesses</a:t>
              </a:r>
            </a:p>
          </p:txBody>
        </p:sp>
        <p:sp>
          <p:nvSpPr>
            <p:cNvPr id="9" name="Freeform 5">
              <a:extLst>
                <a:ext uri="{FF2B5EF4-FFF2-40B4-BE49-F238E27FC236}">
                  <a16:creationId xmlns:a16="http://schemas.microsoft.com/office/drawing/2014/main" id="{C09AAE67-541F-CE32-FCF4-0E7E1C53DF88}"/>
                </a:ext>
              </a:extLst>
            </p:cNvPr>
            <p:cNvSpPr>
              <a:spLocks noEditPoints="1"/>
            </p:cNvSpPr>
            <p:nvPr/>
          </p:nvSpPr>
          <p:spPr bwMode="auto">
            <a:xfrm>
              <a:off x="404513" y="857638"/>
              <a:ext cx="386212" cy="386212"/>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solidFill>
                <a:schemeClr val="bg1"/>
              </a:solid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0" name="Group 9">
            <a:extLst>
              <a:ext uri="{FF2B5EF4-FFF2-40B4-BE49-F238E27FC236}">
                <a16:creationId xmlns:a16="http://schemas.microsoft.com/office/drawing/2014/main" id="{F4436417-B71F-0BEF-76FB-842E7D33E89B}"/>
              </a:ext>
            </a:extLst>
          </p:cNvPr>
          <p:cNvGrpSpPr/>
          <p:nvPr/>
        </p:nvGrpSpPr>
        <p:grpSpPr>
          <a:xfrm>
            <a:off x="381000" y="2685785"/>
            <a:ext cx="3762975" cy="691087"/>
            <a:chOff x="404513" y="733242"/>
            <a:chExt cx="3762975" cy="691087"/>
          </a:xfrm>
        </p:grpSpPr>
        <p:sp>
          <p:nvSpPr>
            <p:cNvPr id="11" name="Inhaltsplatzhalter 4">
              <a:extLst>
                <a:ext uri="{FF2B5EF4-FFF2-40B4-BE49-F238E27FC236}">
                  <a16:creationId xmlns:a16="http://schemas.microsoft.com/office/drawing/2014/main" id="{5A334EA8-77A4-0975-5BDD-1DE793A18F37}"/>
                </a:ext>
              </a:extLst>
            </p:cNvPr>
            <p:cNvSpPr txBox="1">
              <a:spLocks/>
            </p:cNvSpPr>
            <p:nvPr/>
          </p:nvSpPr>
          <p:spPr>
            <a:xfrm>
              <a:off x="1128413" y="733242"/>
              <a:ext cx="3039075" cy="6910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dirty="0">
                  <a:latin typeface="+mn-lt"/>
                </a:rPr>
                <a:t>Staving off recoupment during first two appeals levels</a:t>
              </a:r>
              <a:endParaRPr lang="en-US" sz="1400" dirty="0">
                <a:latin typeface="+mn-lt"/>
              </a:endParaRPr>
            </a:p>
          </p:txBody>
        </p:sp>
        <p:sp>
          <p:nvSpPr>
            <p:cNvPr id="12" name="Freeform 5">
              <a:extLst>
                <a:ext uri="{FF2B5EF4-FFF2-40B4-BE49-F238E27FC236}">
                  <a16:creationId xmlns:a16="http://schemas.microsoft.com/office/drawing/2014/main" id="{B09C2897-80BC-2651-0630-6D73D979E826}"/>
                </a:ext>
              </a:extLst>
            </p:cNvPr>
            <p:cNvSpPr>
              <a:spLocks noEditPoints="1"/>
            </p:cNvSpPr>
            <p:nvPr/>
          </p:nvSpPr>
          <p:spPr bwMode="auto">
            <a:xfrm>
              <a:off x="404513" y="857638"/>
              <a:ext cx="386212" cy="386212"/>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solidFill>
                <a:schemeClr val="bg1"/>
              </a:solid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3" name="Group 12">
            <a:extLst>
              <a:ext uri="{FF2B5EF4-FFF2-40B4-BE49-F238E27FC236}">
                <a16:creationId xmlns:a16="http://schemas.microsoft.com/office/drawing/2014/main" id="{EFF5E342-930E-154B-6DFB-7171D1580C31}"/>
              </a:ext>
            </a:extLst>
          </p:cNvPr>
          <p:cNvGrpSpPr/>
          <p:nvPr/>
        </p:nvGrpSpPr>
        <p:grpSpPr>
          <a:xfrm>
            <a:off x="381000" y="434537"/>
            <a:ext cx="3762975" cy="691087"/>
            <a:chOff x="404513" y="733242"/>
            <a:chExt cx="3762975" cy="691087"/>
          </a:xfrm>
        </p:grpSpPr>
        <p:sp>
          <p:nvSpPr>
            <p:cNvPr id="14" name="Inhaltsplatzhalter 4">
              <a:extLst>
                <a:ext uri="{FF2B5EF4-FFF2-40B4-BE49-F238E27FC236}">
                  <a16:creationId xmlns:a16="http://schemas.microsoft.com/office/drawing/2014/main" id="{4B1FF6CA-F979-4F54-2300-D98AE6FC5690}"/>
                </a:ext>
              </a:extLst>
            </p:cNvPr>
            <p:cNvSpPr txBox="1">
              <a:spLocks/>
            </p:cNvSpPr>
            <p:nvPr/>
          </p:nvSpPr>
          <p:spPr>
            <a:xfrm>
              <a:off x="1128413" y="733242"/>
              <a:ext cx="3039075" cy="6910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dirty="0">
                  <a:latin typeface="+mn-lt"/>
                </a:rPr>
                <a:t>Extrapolation through statisticians</a:t>
              </a:r>
              <a:endParaRPr lang="en-US" sz="1800" dirty="0">
                <a:latin typeface="+mn-lt"/>
              </a:endParaRPr>
            </a:p>
          </p:txBody>
        </p:sp>
        <p:sp>
          <p:nvSpPr>
            <p:cNvPr id="15" name="Freeform 5">
              <a:extLst>
                <a:ext uri="{FF2B5EF4-FFF2-40B4-BE49-F238E27FC236}">
                  <a16:creationId xmlns:a16="http://schemas.microsoft.com/office/drawing/2014/main" id="{338C681D-8CD0-1997-F0FA-A0356627F82D}"/>
                </a:ext>
              </a:extLst>
            </p:cNvPr>
            <p:cNvSpPr>
              <a:spLocks noEditPoints="1"/>
            </p:cNvSpPr>
            <p:nvPr/>
          </p:nvSpPr>
          <p:spPr bwMode="auto">
            <a:xfrm>
              <a:off x="404513" y="857638"/>
              <a:ext cx="386212" cy="386212"/>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solidFill>
                <a:schemeClr val="bg1"/>
              </a:solid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273226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7FBCE-6314-3E24-7595-A250475B82F3}"/>
            </a:ext>
          </a:extLst>
        </p:cNvPr>
        <p:cNvGrpSpPr/>
        <p:nvPr/>
      </p:nvGrpSpPr>
      <p:grpSpPr>
        <a:xfrm>
          <a:off x="0" y="0"/>
          <a:ext cx="0" cy="0"/>
          <a:chOff x="0" y="0"/>
          <a:chExt cx="0" cy="0"/>
        </a:xfrm>
      </p:grpSpPr>
      <p:pic>
        <p:nvPicPr>
          <p:cNvPr id="13" name="Picture 12" descr="A large white building&#10;&#10;Description automatically generated">
            <a:extLst>
              <a:ext uri="{FF2B5EF4-FFF2-40B4-BE49-F238E27FC236}">
                <a16:creationId xmlns:a16="http://schemas.microsoft.com/office/drawing/2014/main" id="{46F1E272-D161-EF98-B334-DA7D92C793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1" r="-1" b="14127"/>
          <a:stretch/>
        </p:blipFill>
        <p:spPr>
          <a:xfrm>
            <a:off x="0" y="0"/>
            <a:ext cx="9144000" cy="5143500"/>
          </a:xfrm>
          <a:prstGeom prst="rect">
            <a:avLst/>
          </a:prstGeom>
        </p:spPr>
      </p:pic>
      <p:sp>
        <p:nvSpPr>
          <p:cNvPr id="19" name="Rectangle 18">
            <a:extLst>
              <a:ext uri="{FF2B5EF4-FFF2-40B4-BE49-F238E27FC236}">
                <a16:creationId xmlns:a16="http://schemas.microsoft.com/office/drawing/2014/main" id="{33F68A13-0058-9A01-5F54-F72B2E97EA6A}"/>
              </a:ext>
            </a:extLst>
          </p:cNvPr>
          <p:cNvSpPr/>
          <p:nvPr/>
        </p:nvSpPr>
        <p:spPr bwMode="auto">
          <a:xfrm>
            <a:off x="0" y="3362"/>
            <a:ext cx="9144000" cy="5143500"/>
          </a:xfrm>
          <a:prstGeom prst="rect">
            <a:avLst/>
          </a:prstGeom>
          <a:solidFill>
            <a:schemeClr val="accent1">
              <a:alpha val="84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1" name="3">
            <a:extLst>
              <a:ext uri="{FF2B5EF4-FFF2-40B4-BE49-F238E27FC236}">
                <a16:creationId xmlns:a16="http://schemas.microsoft.com/office/drawing/2014/main" id="{778EF4D5-8F2E-4D91-60A5-ED66BD554853}"/>
              </a:ext>
            </a:extLst>
          </p:cNvPr>
          <p:cNvSpPr txBox="1"/>
          <p:nvPr/>
        </p:nvSpPr>
        <p:spPr>
          <a:xfrm>
            <a:off x="208344" y="2114550"/>
            <a:ext cx="8727312" cy="692497"/>
          </a:xfrm>
          <a:prstGeom prst="rect">
            <a:avLst/>
          </a:prstGeom>
          <a:noFill/>
        </p:spPr>
        <p:txBody>
          <a:bodyPr wrap="square" lIns="0" tIns="0" rIns="0" bIns="0" rtlCol="0" anchor="ctr">
            <a:spAutoFit/>
          </a:bodyPr>
          <a:lstStyle/>
          <a:p>
            <a:pPr algn="ctr">
              <a:spcAft>
                <a:spcPts val="600"/>
              </a:spcAft>
            </a:pPr>
            <a:r>
              <a:rPr lang="en-US" sz="4500" b="1" dirty="0">
                <a:solidFill>
                  <a:schemeClr val="bg1"/>
                </a:solidFill>
              </a:rPr>
              <a:t>Case Studies</a:t>
            </a:r>
          </a:p>
        </p:txBody>
      </p:sp>
      <p:grpSp>
        <p:nvGrpSpPr>
          <p:cNvPr id="12" name="Group 11">
            <a:extLst>
              <a:ext uri="{FF2B5EF4-FFF2-40B4-BE49-F238E27FC236}">
                <a16:creationId xmlns:a16="http://schemas.microsoft.com/office/drawing/2014/main" id="{3F5DA073-F16D-AB41-B2A8-E7378D8FB0FA}"/>
              </a:ext>
            </a:extLst>
          </p:cNvPr>
          <p:cNvGrpSpPr/>
          <p:nvPr/>
        </p:nvGrpSpPr>
        <p:grpSpPr>
          <a:xfrm>
            <a:off x="4273852" y="3306334"/>
            <a:ext cx="596296" cy="45720"/>
            <a:chOff x="3624143" y="1019661"/>
            <a:chExt cx="1502841" cy="115229"/>
          </a:xfrm>
        </p:grpSpPr>
        <p:sp>
          <p:nvSpPr>
            <p:cNvPr id="14" name="Oval 13">
              <a:extLst>
                <a:ext uri="{FF2B5EF4-FFF2-40B4-BE49-F238E27FC236}">
                  <a16:creationId xmlns:a16="http://schemas.microsoft.com/office/drawing/2014/main" id="{2928B9AC-6391-EEE0-3DE4-34B89E55ACA4}"/>
                </a:ext>
              </a:extLst>
            </p:cNvPr>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5" name="Oval 14">
              <a:extLst>
                <a:ext uri="{FF2B5EF4-FFF2-40B4-BE49-F238E27FC236}">
                  <a16:creationId xmlns:a16="http://schemas.microsoft.com/office/drawing/2014/main" id="{42932626-94AC-1916-5A8C-942151535E6D}"/>
                </a:ext>
              </a:extLst>
            </p:cNvPr>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6" name="Oval 15">
              <a:extLst>
                <a:ext uri="{FF2B5EF4-FFF2-40B4-BE49-F238E27FC236}">
                  <a16:creationId xmlns:a16="http://schemas.microsoft.com/office/drawing/2014/main" id="{671F3D51-DC9A-006B-184C-B839F7309E77}"/>
                </a:ext>
              </a:extLst>
            </p:cNvPr>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7" name="Oval 16">
              <a:extLst>
                <a:ext uri="{FF2B5EF4-FFF2-40B4-BE49-F238E27FC236}">
                  <a16:creationId xmlns:a16="http://schemas.microsoft.com/office/drawing/2014/main" id="{B9483437-138D-6EAF-E9A7-8772F2C84ABB}"/>
                </a:ext>
              </a:extLst>
            </p:cNvPr>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8" name="Oval 17">
              <a:extLst>
                <a:ext uri="{FF2B5EF4-FFF2-40B4-BE49-F238E27FC236}">
                  <a16:creationId xmlns:a16="http://schemas.microsoft.com/office/drawing/2014/main" id="{0B5717D6-9E28-1A3C-51DA-271D0A9FFA28}"/>
                </a:ext>
              </a:extLst>
            </p:cNvPr>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25" name="Oval 24">
              <a:extLst>
                <a:ext uri="{FF2B5EF4-FFF2-40B4-BE49-F238E27FC236}">
                  <a16:creationId xmlns:a16="http://schemas.microsoft.com/office/drawing/2014/main" id="{3974D648-C9D1-2690-855D-BE7B61630A23}"/>
                </a:ext>
              </a:extLst>
            </p:cNvPr>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grpSp>
      <p:sp>
        <p:nvSpPr>
          <p:cNvPr id="2" name="3">
            <a:extLst>
              <a:ext uri="{FF2B5EF4-FFF2-40B4-BE49-F238E27FC236}">
                <a16:creationId xmlns:a16="http://schemas.microsoft.com/office/drawing/2014/main" id="{315A2936-31BC-1BB1-E140-BE2ECF331D01}"/>
              </a:ext>
            </a:extLst>
          </p:cNvPr>
          <p:cNvSpPr txBox="1"/>
          <p:nvPr/>
        </p:nvSpPr>
        <p:spPr>
          <a:xfrm>
            <a:off x="1081314" y="2829539"/>
            <a:ext cx="6981372" cy="369332"/>
          </a:xfrm>
          <a:prstGeom prst="rect">
            <a:avLst/>
          </a:prstGeom>
          <a:noFill/>
        </p:spPr>
        <p:txBody>
          <a:bodyPr wrap="square" rtlCol="0" anchor="ctr">
            <a:spAutoFit/>
          </a:bodyPr>
          <a:lstStyle/>
          <a:p>
            <a:pPr algn="ctr"/>
            <a:r>
              <a:rPr lang="en-US" dirty="0">
                <a:solidFill>
                  <a:schemeClr val="bg1"/>
                </a:solidFill>
              </a:rPr>
              <a:t>What does a UPIC audit look like?</a:t>
            </a:r>
          </a:p>
        </p:txBody>
      </p:sp>
    </p:spTree>
    <p:extLst>
      <p:ext uri="{BB962C8B-B14F-4D97-AF65-F5344CB8AC3E}">
        <p14:creationId xmlns:p14="http://schemas.microsoft.com/office/powerpoint/2010/main" val="175963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71569-6484-D655-91F9-CCBF7A9F20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F5498B8-606F-521B-FEAC-EB9D8BFF649D}"/>
              </a:ext>
            </a:extLst>
          </p:cNvPr>
          <p:cNvSpPr/>
          <p:nvPr/>
        </p:nvSpPr>
        <p:spPr>
          <a:xfrm>
            <a:off x="4343399" y="1"/>
            <a:ext cx="408469" cy="51434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3">
            <a:extLst>
              <a:ext uri="{FF2B5EF4-FFF2-40B4-BE49-F238E27FC236}">
                <a16:creationId xmlns:a16="http://schemas.microsoft.com/office/drawing/2014/main" id="{2690FD9F-A05F-B3E9-AE3B-D90CA4A67D04}"/>
              </a:ext>
            </a:extLst>
          </p:cNvPr>
          <p:cNvSpPr txBox="1"/>
          <p:nvPr/>
        </p:nvSpPr>
        <p:spPr>
          <a:xfrm>
            <a:off x="394819" y="500202"/>
            <a:ext cx="3845560" cy="276999"/>
          </a:xfrm>
          <a:prstGeom prst="rect">
            <a:avLst/>
          </a:prstGeom>
          <a:noFill/>
        </p:spPr>
        <p:txBody>
          <a:bodyPr wrap="square" lIns="0" tIns="0" rIns="0" bIns="0" rtlCol="0" anchor="ctr">
            <a:spAutoFit/>
          </a:bodyPr>
          <a:lstStyle/>
          <a:p>
            <a:r>
              <a:rPr lang="en-US" dirty="0">
                <a:solidFill>
                  <a:schemeClr val="tx1">
                    <a:lumMod val="75000"/>
                    <a:lumOff val="25000"/>
                  </a:schemeClr>
                </a:solidFill>
              </a:rPr>
              <a:t>Behavioral Health Case Study</a:t>
            </a:r>
          </a:p>
        </p:txBody>
      </p:sp>
      <p:sp>
        <p:nvSpPr>
          <p:cNvPr id="65" name="Rectangle 64">
            <a:extLst>
              <a:ext uri="{FF2B5EF4-FFF2-40B4-BE49-F238E27FC236}">
                <a16:creationId xmlns:a16="http://schemas.microsoft.com/office/drawing/2014/main" id="{B082C2F0-AF38-F939-7C2E-D6CAB66AA4A0}"/>
              </a:ext>
            </a:extLst>
          </p:cNvPr>
          <p:cNvSpPr/>
          <p:nvPr/>
        </p:nvSpPr>
        <p:spPr>
          <a:xfrm>
            <a:off x="394819" y="801765"/>
            <a:ext cx="3598447" cy="505716"/>
          </a:xfrm>
          <a:prstGeom prst="rect">
            <a:avLst/>
          </a:prstGeom>
        </p:spPr>
        <p:txBody>
          <a:bodyPr wrap="square" lIns="0" tIns="0" rIns="0" bIns="0" anchor="ctr">
            <a:spAutoFit/>
          </a:bodyPr>
          <a:lstStyle/>
          <a:p>
            <a:pPr>
              <a:lnSpc>
                <a:spcPct val="107000"/>
              </a:lnSpc>
              <a:spcAft>
                <a:spcPts val="600"/>
              </a:spcAft>
            </a:pPr>
            <a:r>
              <a:rPr lang="en-US" sz="3200" b="1" dirty="0">
                <a:solidFill>
                  <a:schemeClr val="accent1"/>
                </a:solidFill>
                <a:latin typeface="+mj-lt"/>
                <a:ea typeface="Calibri" panose="020F0502020204030204" pitchFamily="34" charset="0"/>
                <a:cs typeface="Arial" panose="020B0604020202020204" pitchFamily="34" charset="0"/>
              </a:rPr>
              <a:t>$21M Overpayment</a:t>
            </a:r>
            <a:endParaRPr lang="en-US" sz="3200" dirty="0">
              <a:solidFill>
                <a:schemeClr val="accent1"/>
              </a:solidFill>
              <a:latin typeface="+mj-lt"/>
              <a:ea typeface="Calibri" panose="020F050202020403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F81DD289-8FA4-A3C9-9AE8-D6FCA8BDDFA2}"/>
              </a:ext>
            </a:extLst>
          </p:cNvPr>
          <p:cNvGrpSpPr/>
          <p:nvPr/>
        </p:nvGrpSpPr>
        <p:grpSpPr>
          <a:xfrm>
            <a:off x="394819" y="1594306"/>
            <a:ext cx="613620" cy="63044"/>
            <a:chOff x="6551190" y="4324350"/>
            <a:chExt cx="613620" cy="63044"/>
          </a:xfrm>
        </p:grpSpPr>
        <p:sp>
          <p:nvSpPr>
            <p:cNvPr id="67" name="Oval 13">
              <a:extLst>
                <a:ext uri="{FF2B5EF4-FFF2-40B4-BE49-F238E27FC236}">
                  <a16:creationId xmlns:a16="http://schemas.microsoft.com/office/drawing/2014/main" id="{EAEB619A-EB7B-CBFD-3A4F-29D0C00186B8}"/>
                </a:ext>
              </a:extLst>
            </p:cNvPr>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68" name="Oval 14">
              <a:extLst>
                <a:ext uri="{FF2B5EF4-FFF2-40B4-BE49-F238E27FC236}">
                  <a16:creationId xmlns:a16="http://schemas.microsoft.com/office/drawing/2014/main" id="{E7021968-6C9F-C5F4-5C38-9A8B30A738A2}"/>
                </a:ext>
              </a:extLst>
            </p:cNvPr>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69" name="Oval 15">
              <a:extLst>
                <a:ext uri="{FF2B5EF4-FFF2-40B4-BE49-F238E27FC236}">
                  <a16:creationId xmlns:a16="http://schemas.microsoft.com/office/drawing/2014/main" id="{CE886D3B-C46A-36C3-EA6D-6024B9A3EBDE}"/>
                </a:ext>
              </a:extLst>
            </p:cNvPr>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0" name="Oval 16">
              <a:extLst>
                <a:ext uri="{FF2B5EF4-FFF2-40B4-BE49-F238E27FC236}">
                  <a16:creationId xmlns:a16="http://schemas.microsoft.com/office/drawing/2014/main" id="{7003E6D4-9CB4-A633-81DF-C8BAF9B2F472}"/>
                </a:ext>
              </a:extLst>
            </p:cNvPr>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1" name="Oval 17">
              <a:extLst>
                <a:ext uri="{FF2B5EF4-FFF2-40B4-BE49-F238E27FC236}">
                  <a16:creationId xmlns:a16="http://schemas.microsoft.com/office/drawing/2014/main" id="{CF30964A-BBB9-F75F-7982-D48AB23E71E9}"/>
                </a:ext>
              </a:extLst>
            </p:cNvPr>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2" name="Oval 24">
              <a:extLst>
                <a:ext uri="{FF2B5EF4-FFF2-40B4-BE49-F238E27FC236}">
                  <a16:creationId xmlns:a16="http://schemas.microsoft.com/office/drawing/2014/main" id="{316D51FD-0E73-7DC8-4207-EC8DB7475F08}"/>
                </a:ext>
              </a:extLst>
            </p:cNvPr>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grpSp>
      <p:sp>
        <p:nvSpPr>
          <p:cNvPr id="13" name="TextBox 12">
            <a:extLst>
              <a:ext uri="{FF2B5EF4-FFF2-40B4-BE49-F238E27FC236}">
                <a16:creationId xmlns:a16="http://schemas.microsoft.com/office/drawing/2014/main" id="{3EA0BD02-85BB-4AEA-6C92-141372709812}"/>
              </a:ext>
            </a:extLst>
          </p:cNvPr>
          <p:cNvSpPr txBox="1"/>
          <p:nvPr/>
        </p:nvSpPr>
        <p:spPr>
          <a:xfrm>
            <a:off x="403643" y="2193144"/>
            <a:ext cx="3482558" cy="984885"/>
          </a:xfrm>
          <a:prstGeom prst="rect">
            <a:avLst/>
          </a:prstGeom>
          <a:noFill/>
        </p:spPr>
        <p:txBody>
          <a:bodyPr wrap="square" lIns="0" tIns="0" rIns="0" bIns="0" rtlCol="0" anchor="ctr">
            <a:spAutoFit/>
          </a:bodyPr>
          <a:lstStyle/>
          <a:p>
            <a:r>
              <a:rPr lang="en-US" sz="1600" dirty="0"/>
              <a:t>Inpatient psych hospital specializing in substance use disorder (SUD) treatment hit with UPIC audit by CoventBridge during the height of the COVID pandemic. </a:t>
            </a:r>
          </a:p>
        </p:txBody>
      </p:sp>
      <p:pic>
        <p:nvPicPr>
          <p:cNvPr id="7" name="Picture Placeholder 6" descr="A person in scrubs holding a clipboard&#10;&#10;AI-generated content may be incorrect.">
            <a:extLst>
              <a:ext uri="{FF2B5EF4-FFF2-40B4-BE49-F238E27FC236}">
                <a16:creationId xmlns:a16="http://schemas.microsoft.com/office/drawing/2014/main" id="{7CC48C54-202A-AFDB-C7D4-0D626A1FDF69}"/>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5417" r="25417"/>
          <a:stretch>
            <a:fillRect/>
          </a:stretch>
        </p:blipFill>
        <p:spPr/>
      </p:pic>
    </p:spTree>
    <p:extLst>
      <p:ext uri="{BB962C8B-B14F-4D97-AF65-F5344CB8AC3E}">
        <p14:creationId xmlns:p14="http://schemas.microsoft.com/office/powerpoint/2010/main" val="425207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2E35F-4338-47A5-6CD9-D268FDF07E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E6957EE-AA3C-AC2B-EBDB-3E6F8B31F0A9}"/>
              </a:ext>
            </a:extLst>
          </p:cNvPr>
          <p:cNvSpPr/>
          <p:nvPr/>
        </p:nvSpPr>
        <p:spPr>
          <a:xfrm>
            <a:off x="4343399" y="1"/>
            <a:ext cx="408469" cy="51434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3">
            <a:extLst>
              <a:ext uri="{FF2B5EF4-FFF2-40B4-BE49-F238E27FC236}">
                <a16:creationId xmlns:a16="http://schemas.microsoft.com/office/drawing/2014/main" id="{6EA242D5-B0A4-C8E3-5593-E4FFE1EF3A92}"/>
              </a:ext>
            </a:extLst>
          </p:cNvPr>
          <p:cNvSpPr txBox="1"/>
          <p:nvPr/>
        </p:nvSpPr>
        <p:spPr>
          <a:xfrm>
            <a:off x="394819" y="500202"/>
            <a:ext cx="3845560" cy="276999"/>
          </a:xfrm>
          <a:prstGeom prst="rect">
            <a:avLst/>
          </a:prstGeom>
          <a:noFill/>
        </p:spPr>
        <p:txBody>
          <a:bodyPr wrap="square" lIns="0" tIns="0" rIns="0" bIns="0" rtlCol="0" anchor="ctr">
            <a:spAutoFit/>
          </a:bodyPr>
          <a:lstStyle/>
          <a:p>
            <a:r>
              <a:rPr lang="en-US" dirty="0">
                <a:solidFill>
                  <a:schemeClr val="tx1">
                    <a:lumMod val="75000"/>
                    <a:lumOff val="25000"/>
                  </a:schemeClr>
                </a:solidFill>
              </a:rPr>
              <a:t>Behavioral Health Case Study</a:t>
            </a:r>
          </a:p>
        </p:txBody>
      </p:sp>
      <p:sp>
        <p:nvSpPr>
          <p:cNvPr id="14" name="Inhaltsplatzhalter 4">
            <a:extLst>
              <a:ext uri="{FF2B5EF4-FFF2-40B4-BE49-F238E27FC236}">
                <a16:creationId xmlns:a16="http://schemas.microsoft.com/office/drawing/2014/main" id="{47432A65-0512-57EC-ED43-47375760D4ED}"/>
              </a:ext>
            </a:extLst>
          </p:cNvPr>
          <p:cNvSpPr txBox="1">
            <a:spLocks/>
          </p:cNvSpPr>
          <p:nvPr/>
        </p:nvSpPr>
        <p:spPr>
          <a:xfrm>
            <a:off x="1111493" y="1503312"/>
            <a:ext cx="3128886" cy="6910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dirty="0">
                <a:solidFill>
                  <a:schemeClr val="tx1">
                    <a:lumMod val="75000"/>
                    <a:lumOff val="25000"/>
                  </a:schemeClr>
                </a:solidFill>
                <a:latin typeface="+mn-lt"/>
              </a:rPr>
              <a:t>98% error rate extrapolated over 4+ years </a:t>
            </a:r>
            <a:r>
              <a:rPr lang="en-US" sz="1800" dirty="0">
                <a:solidFill>
                  <a:schemeClr val="tx1">
                    <a:lumMod val="75000"/>
                    <a:lumOff val="25000"/>
                  </a:schemeClr>
                </a:solidFill>
                <a:latin typeface="+mn-lt"/>
                <a:sym typeface="Wingdings" pitchFamily="2" charset="2"/>
              </a:rPr>
              <a:t> </a:t>
            </a:r>
            <a:r>
              <a:rPr lang="en-US" sz="1800" dirty="0">
                <a:solidFill>
                  <a:schemeClr val="tx1">
                    <a:lumMod val="75000"/>
                    <a:lumOff val="25000"/>
                  </a:schemeClr>
                </a:solidFill>
                <a:latin typeface="+mn-lt"/>
              </a:rPr>
              <a:t>$21M overpayment</a:t>
            </a:r>
          </a:p>
        </p:txBody>
      </p:sp>
      <p:sp>
        <p:nvSpPr>
          <p:cNvPr id="17" name="Freeform 16">
            <a:extLst>
              <a:ext uri="{FF2B5EF4-FFF2-40B4-BE49-F238E27FC236}">
                <a16:creationId xmlns:a16="http://schemas.microsoft.com/office/drawing/2014/main" id="{29B8D86E-585A-C218-3BEE-89D895037144}"/>
              </a:ext>
            </a:extLst>
          </p:cNvPr>
          <p:cNvSpPr/>
          <p:nvPr/>
        </p:nvSpPr>
        <p:spPr bwMode="auto">
          <a:xfrm>
            <a:off x="394819" y="1655712"/>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1"/>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24" name="Inhaltsplatzhalter 4">
            <a:extLst>
              <a:ext uri="{FF2B5EF4-FFF2-40B4-BE49-F238E27FC236}">
                <a16:creationId xmlns:a16="http://schemas.microsoft.com/office/drawing/2014/main" id="{861A80B9-C542-A533-F884-4B932603D4EA}"/>
              </a:ext>
            </a:extLst>
          </p:cNvPr>
          <p:cNvSpPr txBox="1">
            <a:spLocks/>
          </p:cNvSpPr>
          <p:nvPr/>
        </p:nvSpPr>
        <p:spPr>
          <a:xfrm>
            <a:off x="1111493" y="2417712"/>
            <a:ext cx="3128886" cy="141128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dirty="0">
                <a:solidFill>
                  <a:schemeClr val="tx1">
                    <a:lumMod val="75000"/>
                    <a:lumOff val="25000"/>
                  </a:schemeClr>
                </a:solidFill>
                <a:latin typeface="+mn-lt"/>
              </a:rPr>
              <a:t>Auditor lacked behavioral health expertise </a:t>
            </a:r>
            <a:r>
              <a:rPr lang="en-US" sz="1800" dirty="0">
                <a:solidFill>
                  <a:schemeClr val="tx1">
                    <a:lumMod val="75000"/>
                    <a:lumOff val="25000"/>
                  </a:schemeClr>
                </a:solidFill>
                <a:latin typeface="+mn-lt"/>
                <a:sym typeface="Wingdings" pitchFamily="2" charset="2"/>
              </a:rPr>
              <a:t> faulty assumption that inpatient SUD treatment is never medically necessary</a:t>
            </a:r>
            <a:endParaRPr lang="en-US" sz="1800" dirty="0">
              <a:solidFill>
                <a:schemeClr val="tx1">
                  <a:lumMod val="75000"/>
                  <a:lumOff val="25000"/>
                </a:schemeClr>
              </a:solidFill>
              <a:latin typeface="+mn-lt"/>
            </a:endParaRPr>
          </a:p>
        </p:txBody>
      </p:sp>
      <p:sp>
        <p:nvSpPr>
          <p:cNvPr id="25" name="Freeform 24">
            <a:extLst>
              <a:ext uri="{FF2B5EF4-FFF2-40B4-BE49-F238E27FC236}">
                <a16:creationId xmlns:a16="http://schemas.microsoft.com/office/drawing/2014/main" id="{3D39FA41-6289-CC50-78B0-AA6E8776BD7A}"/>
              </a:ext>
            </a:extLst>
          </p:cNvPr>
          <p:cNvSpPr/>
          <p:nvPr/>
        </p:nvSpPr>
        <p:spPr bwMode="auto">
          <a:xfrm>
            <a:off x="394819" y="2933859"/>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2"/>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27" name="Inhaltsplatzhalter 4">
            <a:extLst>
              <a:ext uri="{FF2B5EF4-FFF2-40B4-BE49-F238E27FC236}">
                <a16:creationId xmlns:a16="http://schemas.microsoft.com/office/drawing/2014/main" id="{6D4615A7-381E-48D6-AD86-9F60D65F47DD}"/>
              </a:ext>
            </a:extLst>
          </p:cNvPr>
          <p:cNvSpPr txBox="1">
            <a:spLocks/>
          </p:cNvSpPr>
          <p:nvPr/>
        </p:nvSpPr>
        <p:spPr>
          <a:xfrm>
            <a:off x="1111493" y="4014263"/>
            <a:ext cx="3107388" cy="6910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dirty="0">
                <a:solidFill>
                  <a:schemeClr val="tx1">
                    <a:lumMod val="75000"/>
                    <a:lumOff val="25000"/>
                  </a:schemeClr>
                </a:solidFill>
                <a:latin typeface="+mn-lt"/>
              </a:rPr>
              <a:t>3 appeal rounds </a:t>
            </a:r>
            <a:r>
              <a:rPr lang="en-US" sz="1800" dirty="0">
                <a:solidFill>
                  <a:schemeClr val="tx1">
                    <a:lumMod val="75000"/>
                    <a:lumOff val="25000"/>
                  </a:schemeClr>
                </a:solidFill>
                <a:latin typeface="+mn-lt"/>
                <a:sym typeface="Wingdings" pitchFamily="2" charset="2"/>
              </a:rPr>
              <a:t> ALJ decision reducing overpayment to $76k</a:t>
            </a:r>
            <a:endParaRPr lang="en-US" sz="1800" dirty="0">
              <a:solidFill>
                <a:schemeClr val="tx1">
                  <a:lumMod val="75000"/>
                  <a:lumOff val="25000"/>
                </a:schemeClr>
              </a:solidFill>
              <a:latin typeface="+mn-lt"/>
            </a:endParaRPr>
          </a:p>
        </p:txBody>
      </p:sp>
      <p:sp>
        <p:nvSpPr>
          <p:cNvPr id="28" name="Freeform 27">
            <a:extLst>
              <a:ext uri="{FF2B5EF4-FFF2-40B4-BE49-F238E27FC236}">
                <a16:creationId xmlns:a16="http://schemas.microsoft.com/office/drawing/2014/main" id="{1542B101-4223-4A3A-E1ED-2B6D9FD68B93}"/>
              </a:ext>
            </a:extLst>
          </p:cNvPr>
          <p:cNvSpPr/>
          <p:nvPr/>
        </p:nvSpPr>
        <p:spPr bwMode="auto">
          <a:xfrm>
            <a:off x="394819" y="4170312"/>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4"/>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pic>
        <p:nvPicPr>
          <p:cNvPr id="7" name="Picture Placeholder 6" descr="A clipboard with a sign on it next to a keyboard&#10;&#10;AI-generated content may be incorrect.">
            <a:extLst>
              <a:ext uri="{FF2B5EF4-FFF2-40B4-BE49-F238E27FC236}">
                <a16:creationId xmlns:a16="http://schemas.microsoft.com/office/drawing/2014/main" id="{0402408F-5DC8-6823-FB84-B9B196E4549F}"/>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l="25026" r="25026"/>
          <a:stretch>
            <a:fillRect/>
          </a:stretch>
        </p:blipFill>
        <p:spPr/>
      </p:pic>
      <p:grpSp>
        <p:nvGrpSpPr>
          <p:cNvPr id="3" name="Group 2">
            <a:extLst>
              <a:ext uri="{FF2B5EF4-FFF2-40B4-BE49-F238E27FC236}">
                <a16:creationId xmlns:a16="http://schemas.microsoft.com/office/drawing/2014/main" id="{7A8BDD6D-865A-896E-266F-90D5FC18DC3A}"/>
              </a:ext>
            </a:extLst>
          </p:cNvPr>
          <p:cNvGrpSpPr/>
          <p:nvPr/>
        </p:nvGrpSpPr>
        <p:grpSpPr>
          <a:xfrm>
            <a:off x="394819" y="1123950"/>
            <a:ext cx="613620" cy="63044"/>
            <a:chOff x="6551190" y="4324350"/>
            <a:chExt cx="613620" cy="63044"/>
          </a:xfrm>
        </p:grpSpPr>
        <p:sp>
          <p:nvSpPr>
            <p:cNvPr id="6" name="Oval 13">
              <a:extLst>
                <a:ext uri="{FF2B5EF4-FFF2-40B4-BE49-F238E27FC236}">
                  <a16:creationId xmlns:a16="http://schemas.microsoft.com/office/drawing/2014/main" id="{53666C0D-27D0-27E2-BFDE-311343F55B0D}"/>
                </a:ext>
              </a:extLst>
            </p:cNvPr>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8" name="Oval 14">
              <a:extLst>
                <a:ext uri="{FF2B5EF4-FFF2-40B4-BE49-F238E27FC236}">
                  <a16:creationId xmlns:a16="http://schemas.microsoft.com/office/drawing/2014/main" id="{571CD3C4-58BF-CD40-0DA4-BF5FE5C1940D}"/>
                </a:ext>
              </a:extLst>
            </p:cNvPr>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9" name="Oval 15">
              <a:extLst>
                <a:ext uri="{FF2B5EF4-FFF2-40B4-BE49-F238E27FC236}">
                  <a16:creationId xmlns:a16="http://schemas.microsoft.com/office/drawing/2014/main" id="{B983EBC5-A4A0-D8C6-914D-C6DF16353E5D}"/>
                </a:ext>
              </a:extLst>
            </p:cNvPr>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10" name="Oval 16">
              <a:extLst>
                <a:ext uri="{FF2B5EF4-FFF2-40B4-BE49-F238E27FC236}">
                  <a16:creationId xmlns:a16="http://schemas.microsoft.com/office/drawing/2014/main" id="{70FBA488-1644-B079-7BE2-F3E2E9CC7B87}"/>
                </a:ext>
              </a:extLst>
            </p:cNvPr>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11" name="Oval 17">
              <a:extLst>
                <a:ext uri="{FF2B5EF4-FFF2-40B4-BE49-F238E27FC236}">
                  <a16:creationId xmlns:a16="http://schemas.microsoft.com/office/drawing/2014/main" id="{9059F7EF-FD09-1E57-D995-CE75CC04481B}"/>
                </a:ext>
              </a:extLst>
            </p:cNvPr>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12" name="Oval 24">
              <a:extLst>
                <a:ext uri="{FF2B5EF4-FFF2-40B4-BE49-F238E27FC236}">
                  <a16:creationId xmlns:a16="http://schemas.microsoft.com/office/drawing/2014/main" id="{53B323AF-4769-3851-9A16-F81790CC4CCB}"/>
                </a:ext>
              </a:extLst>
            </p:cNvPr>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grpSp>
    </p:spTree>
    <p:extLst>
      <p:ext uri="{BB962C8B-B14F-4D97-AF65-F5344CB8AC3E}">
        <p14:creationId xmlns:p14="http://schemas.microsoft.com/office/powerpoint/2010/main" val="36460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B25E6-D8A4-1FB7-C87C-D23EC16DF7B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F9179F2-506C-46F1-D0EF-3C25C08E3816}"/>
              </a:ext>
            </a:extLst>
          </p:cNvPr>
          <p:cNvSpPr/>
          <p:nvPr/>
        </p:nvSpPr>
        <p:spPr>
          <a:xfrm>
            <a:off x="592554" y="372649"/>
            <a:ext cx="7560846" cy="505716"/>
          </a:xfrm>
          <a:prstGeom prst="rect">
            <a:avLst/>
          </a:prstGeom>
        </p:spPr>
        <p:txBody>
          <a:bodyPr wrap="square" lIns="0" tIns="0" rIns="0" bIns="0" anchor="ctr">
            <a:spAutoFit/>
          </a:bodyPr>
          <a:lstStyle/>
          <a:p>
            <a:pPr>
              <a:lnSpc>
                <a:spcPct val="107000"/>
              </a:lnSpc>
              <a:spcAft>
                <a:spcPts val="600"/>
              </a:spcAft>
            </a:pPr>
            <a:r>
              <a:rPr lang="en-US" sz="3200" dirty="0">
                <a:solidFill>
                  <a:schemeClr val="tx1">
                    <a:lumMod val="75000"/>
                    <a:lumOff val="25000"/>
                  </a:schemeClr>
                </a:solidFill>
                <a:latin typeface="+mj-lt"/>
                <a:ea typeface="Calibri" panose="020F0502020204030204" pitchFamily="34" charset="0"/>
                <a:cs typeface="Arial" panose="020B0604020202020204" pitchFamily="34" charset="0"/>
              </a:rPr>
              <a:t>Today’s Presenters</a:t>
            </a:r>
          </a:p>
        </p:txBody>
      </p:sp>
      <p:grpSp>
        <p:nvGrpSpPr>
          <p:cNvPr id="22" name="Group 21">
            <a:extLst>
              <a:ext uri="{FF2B5EF4-FFF2-40B4-BE49-F238E27FC236}">
                <a16:creationId xmlns:a16="http://schemas.microsoft.com/office/drawing/2014/main" id="{51406178-F0E1-FBD5-6238-8CC65AAAD1F5}"/>
              </a:ext>
            </a:extLst>
          </p:cNvPr>
          <p:cNvGrpSpPr/>
          <p:nvPr/>
        </p:nvGrpSpPr>
        <p:grpSpPr>
          <a:xfrm>
            <a:off x="0" y="1349986"/>
            <a:ext cx="4572000" cy="3034053"/>
            <a:chOff x="152400" y="1349986"/>
            <a:chExt cx="4572000" cy="3034053"/>
          </a:xfrm>
        </p:grpSpPr>
        <p:grpSp>
          <p:nvGrpSpPr>
            <p:cNvPr id="9" name="Group 8">
              <a:extLst>
                <a:ext uri="{FF2B5EF4-FFF2-40B4-BE49-F238E27FC236}">
                  <a16:creationId xmlns:a16="http://schemas.microsoft.com/office/drawing/2014/main" id="{61536487-4296-A48A-81A7-AE73539F0E8A}"/>
                </a:ext>
              </a:extLst>
            </p:cNvPr>
            <p:cNvGrpSpPr/>
            <p:nvPr/>
          </p:nvGrpSpPr>
          <p:grpSpPr>
            <a:xfrm>
              <a:off x="649035" y="1349986"/>
              <a:ext cx="3598447" cy="3034053"/>
              <a:chOff x="685800" y="1349986"/>
              <a:chExt cx="3598447" cy="3034053"/>
            </a:xfrm>
          </p:grpSpPr>
          <p:grpSp>
            <p:nvGrpSpPr>
              <p:cNvPr id="3" name="Group 2">
                <a:extLst>
                  <a:ext uri="{FF2B5EF4-FFF2-40B4-BE49-F238E27FC236}">
                    <a16:creationId xmlns:a16="http://schemas.microsoft.com/office/drawing/2014/main" id="{CD38D086-A1C0-D164-5707-2CFB8E75050A}"/>
                  </a:ext>
                </a:extLst>
              </p:cNvPr>
              <p:cNvGrpSpPr/>
              <p:nvPr/>
            </p:nvGrpSpPr>
            <p:grpSpPr>
              <a:xfrm>
                <a:off x="685800" y="1349986"/>
                <a:ext cx="3598447" cy="3034053"/>
                <a:chOff x="685800" y="1047750"/>
                <a:chExt cx="3598447" cy="3336290"/>
              </a:xfrm>
            </p:grpSpPr>
            <p:sp>
              <p:nvSpPr>
                <p:cNvPr id="5" name="Rounded Rectangle 4">
                  <a:extLst>
                    <a:ext uri="{FF2B5EF4-FFF2-40B4-BE49-F238E27FC236}">
                      <a16:creationId xmlns:a16="http://schemas.microsoft.com/office/drawing/2014/main" id="{974ECCDA-4397-3933-083F-3E55C32C3BF7}"/>
                    </a:ext>
                  </a:extLst>
                </p:cNvPr>
                <p:cNvSpPr/>
                <p:nvPr/>
              </p:nvSpPr>
              <p:spPr bwMode="auto">
                <a:xfrm flipH="1">
                  <a:off x="685800" y="1047750"/>
                  <a:ext cx="3598447" cy="3336290"/>
                </a:xfrm>
                <a:prstGeom prst="roundRect">
                  <a:avLst>
                    <a:gd name="adj" fmla="val 8338"/>
                  </a:avLst>
                </a:prstGeom>
                <a:solidFill>
                  <a:schemeClr val="accent2">
                    <a:lumMod val="40000"/>
                    <a:lumOff val="60000"/>
                  </a:schemeClr>
                </a:solidFill>
                <a:ln w="9525">
                  <a:solidFill>
                    <a:schemeClr val="tx2"/>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7" name="Rectangle 6">
                  <a:extLst>
                    <a:ext uri="{FF2B5EF4-FFF2-40B4-BE49-F238E27FC236}">
                      <a16:creationId xmlns:a16="http://schemas.microsoft.com/office/drawing/2014/main" id="{8F5A1A98-C4E1-8F8D-851C-55FBB9A605DA}"/>
                    </a:ext>
                  </a:extLst>
                </p:cNvPr>
                <p:cNvSpPr/>
                <p:nvPr/>
              </p:nvSpPr>
              <p:spPr>
                <a:xfrm>
                  <a:off x="914400" y="1301941"/>
                  <a:ext cx="3124200" cy="406123"/>
                </a:xfrm>
                <a:prstGeom prst="rect">
                  <a:avLst/>
                </a:prstGeom>
              </p:spPr>
              <p:txBody>
                <a:bodyPr wrap="square" lIns="0" tIns="0" rIns="0" bIns="0" anchor="ctr">
                  <a:spAutoFit/>
                </a:bodyPr>
                <a:lstStyle/>
                <a:p>
                  <a:pPr algn="ctr"/>
                  <a:r>
                    <a:rPr lang="en-US" altLang="en-US" sz="2400" b="1" dirty="0">
                      <a:solidFill>
                        <a:schemeClr val="tx1">
                          <a:lumMod val="85000"/>
                          <a:lumOff val="15000"/>
                        </a:schemeClr>
                      </a:solidFill>
                    </a:rPr>
                    <a:t>Jennifer Weaver</a:t>
                  </a:r>
                </a:p>
              </p:txBody>
            </p:sp>
          </p:grpSp>
          <p:pic>
            <p:nvPicPr>
              <p:cNvPr id="4" name="Picture Placeholder 34" descr="A person with blonde hair&#10;&#10;Description automatically generated with low confidence">
                <a:extLst>
                  <a:ext uri="{FF2B5EF4-FFF2-40B4-BE49-F238E27FC236}">
                    <a16:creationId xmlns:a16="http://schemas.microsoft.com/office/drawing/2014/main" id="{A66FDB0D-147B-80BA-3885-C2D88A6752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828800" y="2095978"/>
                <a:ext cx="1313970" cy="1313972"/>
              </a:xfrm>
              <a:prstGeom prst="rect">
                <a:avLst/>
              </a:prstGeom>
            </p:spPr>
          </p:pic>
        </p:grpSp>
        <p:sp>
          <p:nvSpPr>
            <p:cNvPr id="21" name="TextBox 20">
              <a:extLst>
                <a:ext uri="{FF2B5EF4-FFF2-40B4-BE49-F238E27FC236}">
                  <a16:creationId xmlns:a16="http://schemas.microsoft.com/office/drawing/2014/main" id="{463AE5C1-C997-2D07-5F73-A9ACB8624FE0}"/>
                </a:ext>
              </a:extLst>
            </p:cNvPr>
            <p:cNvSpPr txBox="1"/>
            <p:nvPr/>
          </p:nvSpPr>
          <p:spPr>
            <a:xfrm>
              <a:off x="152400" y="3525619"/>
              <a:ext cx="4572000" cy="646331"/>
            </a:xfrm>
            <a:prstGeom prst="rect">
              <a:avLst/>
            </a:prstGeom>
            <a:noFill/>
          </p:spPr>
          <p:txBody>
            <a:bodyPr wrap="square">
              <a:spAutoFit/>
            </a:bodyPr>
            <a:lstStyle/>
            <a:p>
              <a:pPr algn="ctr"/>
              <a:r>
                <a:rPr lang="fr-CA" dirty="0">
                  <a:solidFill>
                    <a:schemeClr val="tx1">
                      <a:lumMod val="85000"/>
                      <a:lumOff val="15000"/>
                    </a:schemeClr>
                  </a:solidFill>
                </a:rPr>
                <a:t>Partner</a:t>
              </a:r>
              <a:br>
                <a:rPr lang="fr-CA" dirty="0">
                  <a:solidFill>
                    <a:schemeClr val="tx1">
                      <a:lumMod val="85000"/>
                      <a:lumOff val="15000"/>
                    </a:schemeClr>
                  </a:solidFill>
                </a:rPr>
              </a:br>
              <a:r>
                <a:rPr lang="fr-CA" b="1" dirty="0">
                  <a:solidFill>
                    <a:schemeClr val="tx1">
                      <a:lumMod val="85000"/>
                      <a:lumOff val="15000"/>
                    </a:schemeClr>
                  </a:solidFill>
                </a:rPr>
                <a:t>Holland &amp; Knight</a:t>
              </a:r>
            </a:p>
          </p:txBody>
        </p:sp>
      </p:grpSp>
      <p:grpSp>
        <p:nvGrpSpPr>
          <p:cNvPr id="23" name="Group 22">
            <a:extLst>
              <a:ext uri="{FF2B5EF4-FFF2-40B4-BE49-F238E27FC236}">
                <a16:creationId xmlns:a16="http://schemas.microsoft.com/office/drawing/2014/main" id="{1F84AC32-9E0D-EC5E-160E-AAE930B45178}"/>
              </a:ext>
            </a:extLst>
          </p:cNvPr>
          <p:cNvGrpSpPr/>
          <p:nvPr/>
        </p:nvGrpSpPr>
        <p:grpSpPr>
          <a:xfrm>
            <a:off x="4572000" y="1352550"/>
            <a:ext cx="4572000" cy="3034053"/>
            <a:chOff x="152400" y="1349986"/>
            <a:chExt cx="4572000" cy="3034053"/>
          </a:xfrm>
        </p:grpSpPr>
        <p:grpSp>
          <p:nvGrpSpPr>
            <p:cNvPr id="26" name="Group 25">
              <a:extLst>
                <a:ext uri="{FF2B5EF4-FFF2-40B4-BE49-F238E27FC236}">
                  <a16:creationId xmlns:a16="http://schemas.microsoft.com/office/drawing/2014/main" id="{609B26EB-D3E2-F116-1A3A-B222E0A4B497}"/>
                </a:ext>
              </a:extLst>
            </p:cNvPr>
            <p:cNvGrpSpPr/>
            <p:nvPr/>
          </p:nvGrpSpPr>
          <p:grpSpPr>
            <a:xfrm>
              <a:off x="649035" y="1349986"/>
              <a:ext cx="3598447" cy="3034053"/>
              <a:chOff x="685800" y="1047750"/>
              <a:chExt cx="3598447" cy="3336290"/>
            </a:xfrm>
          </p:grpSpPr>
          <p:sp>
            <p:nvSpPr>
              <p:cNvPr id="28" name="Rounded Rectangle 27">
                <a:extLst>
                  <a:ext uri="{FF2B5EF4-FFF2-40B4-BE49-F238E27FC236}">
                    <a16:creationId xmlns:a16="http://schemas.microsoft.com/office/drawing/2014/main" id="{C9CCBC0F-0E56-4126-64C7-194FC635D6AF}"/>
                  </a:ext>
                </a:extLst>
              </p:cNvPr>
              <p:cNvSpPr/>
              <p:nvPr/>
            </p:nvSpPr>
            <p:spPr bwMode="auto">
              <a:xfrm flipH="1">
                <a:off x="685800" y="1047750"/>
                <a:ext cx="3598447" cy="3336290"/>
              </a:xfrm>
              <a:prstGeom prst="roundRect">
                <a:avLst>
                  <a:gd name="adj" fmla="val 8338"/>
                </a:avLst>
              </a:prstGeom>
              <a:solidFill>
                <a:schemeClr val="accent2">
                  <a:lumMod val="40000"/>
                  <a:lumOff val="60000"/>
                </a:schemeClr>
              </a:solidFill>
              <a:ln w="9525">
                <a:solidFill>
                  <a:schemeClr val="tx2"/>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9" name="Rectangle 28">
                <a:extLst>
                  <a:ext uri="{FF2B5EF4-FFF2-40B4-BE49-F238E27FC236}">
                    <a16:creationId xmlns:a16="http://schemas.microsoft.com/office/drawing/2014/main" id="{F80F687D-680E-BF52-A4DA-30B3D29EF787}"/>
                  </a:ext>
                </a:extLst>
              </p:cNvPr>
              <p:cNvSpPr/>
              <p:nvPr/>
            </p:nvSpPr>
            <p:spPr>
              <a:xfrm>
                <a:off x="914400" y="1301941"/>
                <a:ext cx="3124200" cy="406123"/>
              </a:xfrm>
              <a:prstGeom prst="rect">
                <a:avLst/>
              </a:prstGeom>
            </p:spPr>
            <p:txBody>
              <a:bodyPr wrap="square" lIns="0" tIns="0" rIns="0" bIns="0" anchor="ctr">
                <a:spAutoFit/>
              </a:bodyPr>
              <a:lstStyle/>
              <a:p>
                <a:pPr algn="ctr"/>
                <a:r>
                  <a:rPr lang="en-US" altLang="en-US" sz="2400" b="1" dirty="0">
                    <a:solidFill>
                      <a:schemeClr val="tx1">
                        <a:lumMod val="85000"/>
                        <a:lumOff val="15000"/>
                      </a:schemeClr>
                    </a:solidFill>
                  </a:rPr>
                  <a:t>Jon Rawlson</a:t>
                </a:r>
              </a:p>
            </p:txBody>
          </p:sp>
        </p:grpSp>
        <p:sp>
          <p:nvSpPr>
            <p:cNvPr id="25" name="TextBox 24">
              <a:extLst>
                <a:ext uri="{FF2B5EF4-FFF2-40B4-BE49-F238E27FC236}">
                  <a16:creationId xmlns:a16="http://schemas.microsoft.com/office/drawing/2014/main" id="{3C642CEB-D033-569C-2C0D-BFEC31A322EB}"/>
                </a:ext>
              </a:extLst>
            </p:cNvPr>
            <p:cNvSpPr txBox="1"/>
            <p:nvPr/>
          </p:nvSpPr>
          <p:spPr>
            <a:xfrm>
              <a:off x="152400" y="3525619"/>
              <a:ext cx="4572000" cy="646331"/>
            </a:xfrm>
            <a:prstGeom prst="rect">
              <a:avLst/>
            </a:prstGeom>
            <a:noFill/>
          </p:spPr>
          <p:txBody>
            <a:bodyPr wrap="square">
              <a:spAutoFit/>
            </a:bodyPr>
            <a:lstStyle/>
            <a:p>
              <a:pPr algn="ctr"/>
              <a:r>
                <a:rPr lang="fr-CA" dirty="0">
                  <a:solidFill>
                    <a:schemeClr val="tx1">
                      <a:lumMod val="85000"/>
                      <a:lumOff val="15000"/>
                    </a:schemeClr>
                  </a:solidFill>
                </a:rPr>
                <a:t>Founder and CEO</a:t>
              </a:r>
              <a:br>
                <a:rPr lang="fr-CA" dirty="0">
                  <a:solidFill>
                    <a:schemeClr val="tx1">
                      <a:lumMod val="85000"/>
                      <a:lumOff val="15000"/>
                    </a:schemeClr>
                  </a:solidFill>
                </a:rPr>
              </a:br>
              <a:r>
                <a:rPr lang="fr-CA" b="1" dirty="0">
                  <a:solidFill>
                    <a:schemeClr val="tx1">
                      <a:lumMod val="85000"/>
                      <a:lumOff val="15000"/>
                    </a:schemeClr>
                  </a:solidFill>
                </a:rPr>
                <a:t>Armory Hill Advocates</a:t>
              </a:r>
            </a:p>
          </p:txBody>
        </p:sp>
      </p:grpSp>
      <p:pic>
        <p:nvPicPr>
          <p:cNvPr id="30" name="Picture Placeholder 30" descr="A person sitting in a chair&#10;&#10;Description automatically generated with medium confidence">
            <a:extLst>
              <a:ext uri="{FF2B5EF4-FFF2-40B4-BE49-F238E27FC236}">
                <a16:creationId xmlns:a16="http://schemas.microsoft.com/office/drawing/2014/main" id="{AB6E5517-D644-805F-494A-97609CC5F9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211635" y="2114550"/>
            <a:ext cx="1313972" cy="1313972"/>
          </a:xfrm>
          <a:prstGeom prst="rect">
            <a:avLst/>
          </a:prstGeom>
        </p:spPr>
      </p:pic>
    </p:spTree>
    <p:extLst>
      <p:ext uri="{BB962C8B-B14F-4D97-AF65-F5344CB8AC3E}">
        <p14:creationId xmlns:p14="http://schemas.microsoft.com/office/powerpoint/2010/main" val="56007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41F70-9871-01E3-AECA-5ABC5AA3D3B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9BF4F35-490C-94A8-6FD6-F72B14B8FF20}"/>
              </a:ext>
            </a:extLst>
          </p:cNvPr>
          <p:cNvSpPr/>
          <p:nvPr/>
        </p:nvSpPr>
        <p:spPr>
          <a:xfrm>
            <a:off x="4343399" y="1"/>
            <a:ext cx="408469" cy="51434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3">
            <a:extLst>
              <a:ext uri="{FF2B5EF4-FFF2-40B4-BE49-F238E27FC236}">
                <a16:creationId xmlns:a16="http://schemas.microsoft.com/office/drawing/2014/main" id="{504062E2-2336-CD32-8885-7DDBB34EDAAF}"/>
              </a:ext>
            </a:extLst>
          </p:cNvPr>
          <p:cNvSpPr txBox="1"/>
          <p:nvPr/>
        </p:nvSpPr>
        <p:spPr>
          <a:xfrm>
            <a:off x="394819" y="361703"/>
            <a:ext cx="3845560" cy="553998"/>
          </a:xfrm>
          <a:prstGeom prst="rect">
            <a:avLst/>
          </a:prstGeom>
          <a:noFill/>
        </p:spPr>
        <p:txBody>
          <a:bodyPr wrap="square" lIns="0" tIns="0" rIns="0" bIns="0" rtlCol="0" anchor="ctr">
            <a:spAutoFit/>
          </a:bodyPr>
          <a:lstStyle/>
          <a:p>
            <a:r>
              <a:rPr lang="en-US" dirty="0">
                <a:solidFill>
                  <a:schemeClr val="tx1">
                    <a:lumMod val="75000"/>
                    <a:lumOff val="25000"/>
                  </a:schemeClr>
                </a:solidFill>
              </a:rPr>
              <a:t>Physician Practice Management (Dermatology) Case Study</a:t>
            </a:r>
          </a:p>
        </p:txBody>
      </p:sp>
      <p:sp>
        <p:nvSpPr>
          <p:cNvPr id="65" name="Rectangle 64">
            <a:extLst>
              <a:ext uri="{FF2B5EF4-FFF2-40B4-BE49-F238E27FC236}">
                <a16:creationId xmlns:a16="http://schemas.microsoft.com/office/drawing/2014/main" id="{6CD1C160-1BE6-D3B4-B66A-7B712A4CF808}"/>
              </a:ext>
            </a:extLst>
          </p:cNvPr>
          <p:cNvSpPr/>
          <p:nvPr/>
        </p:nvSpPr>
        <p:spPr>
          <a:xfrm>
            <a:off x="394819" y="1047750"/>
            <a:ext cx="3598447" cy="1030539"/>
          </a:xfrm>
          <a:prstGeom prst="rect">
            <a:avLst/>
          </a:prstGeom>
        </p:spPr>
        <p:txBody>
          <a:bodyPr wrap="square" lIns="0" tIns="0" rIns="0" bIns="0" anchor="ctr">
            <a:spAutoFit/>
          </a:bodyPr>
          <a:lstStyle/>
          <a:p>
            <a:pPr>
              <a:lnSpc>
                <a:spcPct val="107000"/>
              </a:lnSpc>
              <a:spcAft>
                <a:spcPts val="600"/>
              </a:spcAft>
            </a:pPr>
            <a:r>
              <a:rPr lang="en-US" sz="3200" b="1" dirty="0">
                <a:solidFill>
                  <a:schemeClr val="accent1"/>
                </a:solidFill>
                <a:latin typeface="+mj-lt"/>
                <a:ea typeface="Calibri" panose="020F0502020204030204" pitchFamily="34" charset="0"/>
                <a:cs typeface="Arial" panose="020B0604020202020204" pitchFamily="34" charset="0"/>
              </a:rPr>
              <a:t>Targeted Scrutiny for Emerging Treatments</a:t>
            </a:r>
            <a:endParaRPr lang="en-US" sz="3200" dirty="0">
              <a:solidFill>
                <a:schemeClr val="accent1"/>
              </a:solidFill>
              <a:latin typeface="+mj-lt"/>
              <a:ea typeface="Calibri" panose="020F050202020403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5B40AC2A-47A8-3507-169C-F6EF52CB9A4D}"/>
              </a:ext>
            </a:extLst>
          </p:cNvPr>
          <p:cNvGrpSpPr/>
          <p:nvPr/>
        </p:nvGrpSpPr>
        <p:grpSpPr>
          <a:xfrm>
            <a:off x="394819" y="2203906"/>
            <a:ext cx="613620" cy="63044"/>
            <a:chOff x="6551190" y="4324350"/>
            <a:chExt cx="613620" cy="63044"/>
          </a:xfrm>
        </p:grpSpPr>
        <p:sp>
          <p:nvSpPr>
            <p:cNvPr id="67" name="Oval 13">
              <a:extLst>
                <a:ext uri="{FF2B5EF4-FFF2-40B4-BE49-F238E27FC236}">
                  <a16:creationId xmlns:a16="http://schemas.microsoft.com/office/drawing/2014/main" id="{F1D13363-D7B6-0591-7332-28B5F9E88BB8}"/>
                </a:ext>
              </a:extLst>
            </p:cNvPr>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68" name="Oval 14">
              <a:extLst>
                <a:ext uri="{FF2B5EF4-FFF2-40B4-BE49-F238E27FC236}">
                  <a16:creationId xmlns:a16="http://schemas.microsoft.com/office/drawing/2014/main" id="{65ADF3A0-AEB4-A679-8061-2E7A5679414E}"/>
                </a:ext>
              </a:extLst>
            </p:cNvPr>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69" name="Oval 15">
              <a:extLst>
                <a:ext uri="{FF2B5EF4-FFF2-40B4-BE49-F238E27FC236}">
                  <a16:creationId xmlns:a16="http://schemas.microsoft.com/office/drawing/2014/main" id="{6F73435C-D549-5F59-B9F0-7C70FB50D259}"/>
                </a:ext>
              </a:extLst>
            </p:cNvPr>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0" name="Oval 16">
              <a:extLst>
                <a:ext uri="{FF2B5EF4-FFF2-40B4-BE49-F238E27FC236}">
                  <a16:creationId xmlns:a16="http://schemas.microsoft.com/office/drawing/2014/main" id="{63E3EAE0-982C-C7E0-9589-D3DCDE27777B}"/>
                </a:ext>
              </a:extLst>
            </p:cNvPr>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1" name="Oval 17">
              <a:extLst>
                <a:ext uri="{FF2B5EF4-FFF2-40B4-BE49-F238E27FC236}">
                  <a16:creationId xmlns:a16="http://schemas.microsoft.com/office/drawing/2014/main" id="{85FDAFD2-16F9-22B4-25F8-750DE673208F}"/>
                </a:ext>
              </a:extLst>
            </p:cNvPr>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2" name="Oval 24">
              <a:extLst>
                <a:ext uri="{FF2B5EF4-FFF2-40B4-BE49-F238E27FC236}">
                  <a16:creationId xmlns:a16="http://schemas.microsoft.com/office/drawing/2014/main" id="{0F7C482E-A626-5E6C-7328-2151E2EC1390}"/>
                </a:ext>
              </a:extLst>
            </p:cNvPr>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grpSp>
      <p:sp>
        <p:nvSpPr>
          <p:cNvPr id="13" name="TextBox 12">
            <a:extLst>
              <a:ext uri="{FF2B5EF4-FFF2-40B4-BE49-F238E27FC236}">
                <a16:creationId xmlns:a16="http://schemas.microsoft.com/office/drawing/2014/main" id="{230C4C12-259D-8779-AA86-E4E8637801F7}"/>
              </a:ext>
            </a:extLst>
          </p:cNvPr>
          <p:cNvSpPr txBox="1"/>
          <p:nvPr/>
        </p:nvSpPr>
        <p:spPr>
          <a:xfrm>
            <a:off x="403643" y="2544855"/>
            <a:ext cx="3482558" cy="738664"/>
          </a:xfrm>
          <a:prstGeom prst="rect">
            <a:avLst/>
          </a:prstGeom>
          <a:noFill/>
        </p:spPr>
        <p:txBody>
          <a:bodyPr wrap="square" lIns="0" tIns="0" rIns="0" bIns="0" rtlCol="0" anchor="ctr">
            <a:spAutoFit/>
          </a:bodyPr>
          <a:lstStyle/>
          <a:p>
            <a:r>
              <a:rPr lang="en-US" sz="1600" dirty="0"/>
              <a:t>MSO model for providing groundbreaking skin cancer treatment in dermatology practices nationwide.</a:t>
            </a:r>
          </a:p>
        </p:txBody>
      </p:sp>
      <p:pic>
        <p:nvPicPr>
          <p:cNvPr id="7" name="Picture Placeholder 6" descr="A nurse wearing a mask and gloves&#10;&#10;AI-generated content may be incorrect.">
            <a:extLst>
              <a:ext uri="{FF2B5EF4-FFF2-40B4-BE49-F238E27FC236}">
                <a16:creationId xmlns:a16="http://schemas.microsoft.com/office/drawing/2014/main" id="{856DC02D-E89A-E68C-F90D-45C421C7881C}"/>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0484" r="20484"/>
          <a:stretch>
            <a:fillRect/>
          </a:stretch>
        </p:blipFill>
        <p:spPr/>
      </p:pic>
    </p:spTree>
    <p:extLst>
      <p:ext uri="{BB962C8B-B14F-4D97-AF65-F5344CB8AC3E}">
        <p14:creationId xmlns:p14="http://schemas.microsoft.com/office/powerpoint/2010/main" val="29167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D6F80-7B34-2DFB-F976-62A00261653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D22B10-FE89-FEA8-DB28-412F9465D48E}"/>
              </a:ext>
            </a:extLst>
          </p:cNvPr>
          <p:cNvSpPr/>
          <p:nvPr/>
        </p:nvSpPr>
        <p:spPr>
          <a:xfrm>
            <a:off x="4343399" y="1"/>
            <a:ext cx="408469" cy="51434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3">
            <a:extLst>
              <a:ext uri="{FF2B5EF4-FFF2-40B4-BE49-F238E27FC236}">
                <a16:creationId xmlns:a16="http://schemas.microsoft.com/office/drawing/2014/main" id="{805AF00E-E6A9-2229-7AE3-354694CED177}"/>
              </a:ext>
            </a:extLst>
          </p:cNvPr>
          <p:cNvSpPr txBox="1"/>
          <p:nvPr/>
        </p:nvSpPr>
        <p:spPr>
          <a:xfrm>
            <a:off x="394819" y="361703"/>
            <a:ext cx="3845560" cy="553998"/>
          </a:xfrm>
          <a:prstGeom prst="rect">
            <a:avLst/>
          </a:prstGeom>
          <a:noFill/>
        </p:spPr>
        <p:txBody>
          <a:bodyPr wrap="square" lIns="0" tIns="0" rIns="0" bIns="0" rtlCol="0" anchor="ctr">
            <a:spAutoFit/>
          </a:bodyPr>
          <a:lstStyle/>
          <a:p>
            <a:r>
              <a:rPr lang="en-US" dirty="0">
                <a:solidFill>
                  <a:schemeClr val="tx1">
                    <a:lumMod val="75000"/>
                    <a:lumOff val="25000"/>
                  </a:schemeClr>
                </a:solidFill>
              </a:rPr>
              <a:t>Physician Practice Management (Dermatology) Case Study</a:t>
            </a:r>
          </a:p>
        </p:txBody>
      </p:sp>
      <p:grpSp>
        <p:nvGrpSpPr>
          <p:cNvPr id="66" name="Group 65">
            <a:extLst>
              <a:ext uri="{FF2B5EF4-FFF2-40B4-BE49-F238E27FC236}">
                <a16:creationId xmlns:a16="http://schemas.microsoft.com/office/drawing/2014/main" id="{F5AD450F-4CE2-34D7-3F23-303446CF2B4F}"/>
              </a:ext>
            </a:extLst>
          </p:cNvPr>
          <p:cNvGrpSpPr/>
          <p:nvPr/>
        </p:nvGrpSpPr>
        <p:grpSpPr>
          <a:xfrm>
            <a:off x="394819" y="1200150"/>
            <a:ext cx="613620" cy="63044"/>
            <a:chOff x="6551190" y="4324350"/>
            <a:chExt cx="613620" cy="63044"/>
          </a:xfrm>
        </p:grpSpPr>
        <p:sp>
          <p:nvSpPr>
            <p:cNvPr id="67" name="Oval 13">
              <a:extLst>
                <a:ext uri="{FF2B5EF4-FFF2-40B4-BE49-F238E27FC236}">
                  <a16:creationId xmlns:a16="http://schemas.microsoft.com/office/drawing/2014/main" id="{018E38CA-6426-4CEB-9DCC-122D83154151}"/>
                </a:ext>
              </a:extLst>
            </p:cNvPr>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68" name="Oval 14">
              <a:extLst>
                <a:ext uri="{FF2B5EF4-FFF2-40B4-BE49-F238E27FC236}">
                  <a16:creationId xmlns:a16="http://schemas.microsoft.com/office/drawing/2014/main" id="{823DBD09-F7B4-383E-3585-160DC6D9501A}"/>
                </a:ext>
              </a:extLst>
            </p:cNvPr>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69" name="Oval 15">
              <a:extLst>
                <a:ext uri="{FF2B5EF4-FFF2-40B4-BE49-F238E27FC236}">
                  <a16:creationId xmlns:a16="http://schemas.microsoft.com/office/drawing/2014/main" id="{BEEA48F9-DB73-5181-0864-06E655280402}"/>
                </a:ext>
              </a:extLst>
            </p:cNvPr>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0" name="Oval 16">
              <a:extLst>
                <a:ext uri="{FF2B5EF4-FFF2-40B4-BE49-F238E27FC236}">
                  <a16:creationId xmlns:a16="http://schemas.microsoft.com/office/drawing/2014/main" id="{40A65C70-1C2C-F86C-6F41-6C48DD65C293}"/>
                </a:ext>
              </a:extLst>
            </p:cNvPr>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1" name="Oval 17">
              <a:extLst>
                <a:ext uri="{FF2B5EF4-FFF2-40B4-BE49-F238E27FC236}">
                  <a16:creationId xmlns:a16="http://schemas.microsoft.com/office/drawing/2014/main" id="{53DE88B0-3469-66BF-19F4-E2D04E081255}"/>
                </a:ext>
              </a:extLst>
            </p:cNvPr>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2" name="Oval 24">
              <a:extLst>
                <a:ext uri="{FF2B5EF4-FFF2-40B4-BE49-F238E27FC236}">
                  <a16:creationId xmlns:a16="http://schemas.microsoft.com/office/drawing/2014/main" id="{F30D205E-9E3D-E8CE-3714-0D03BBD1A0F2}"/>
                </a:ext>
              </a:extLst>
            </p:cNvPr>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grpSp>
      <p:sp>
        <p:nvSpPr>
          <p:cNvPr id="3" name="Inhaltsplatzhalter 4">
            <a:extLst>
              <a:ext uri="{FF2B5EF4-FFF2-40B4-BE49-F238E27FC236}">
                <a16:creationId xmlns:a16="http://schemas.microsoft.com/office/drawing/2014/main" id="{72ABE359-452C-4F2D-D7C8-4BF1EEE3D180}"/>
              </a:ext>
            </a:extLst>
          </p:cNvPr>
          <p:cNvSpPr txBox="1">
            <a:spLocks/>
          </p:cNvSpPr>
          <p:nvPr/>
        </p:nvSpPr>
        <p:spPr>
          <a:xfrm>
            <a:off x="1111493" y="1504950"/>
            <a:ext cx="3128886" cy="6910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dirty="0">
                <a:solidFill>
                  <a:schemeClr val="tx1">
                    <a:lumMod val="75000"/>
                    <a:lumOff val="25000"/>
                  </a:schemeClr>
                </a:solidFill>
                <a:latin typeface="+mn-lt"/>
              </a:rPr>
              <a:t>Dozens of UPICs hitting practices across the country</a:t>
            </a:r>
          </a:p>
        </p:txBody>
      </p:sp>
      <p:sp>
        <p:nvSpPr>
          <p:cNvPr id="4" name="Freeform 3">
            <a:extLst>
              <a:ext uri="{FF2B5EF4-FFF2-40B4-BE49-F238E27FC236}">
                <a16:creationId xmlns:a16="http://schemas.microsoft.com/office/drawing/2014/main" id="{1E253119-3F0A-FA96-E622-F839A99DA437}"/>
              </a:ext>
            </a:extLst>
          </p:cNvPr>
          <p:cNvSpPr/>
          <p:nvPr/>
        </p:nvSpPr>
        <p:spPr bwMode="auto">
          <a:xfrm>
            <a:off x="394819" y="1657350"/>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1"/>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6" name="Inhaltsplatzhalter 4">
            <a:extLst>
              <a:ext uri="{FF2B5EF4-FFF2-40B4-BE49-F238E27FC236}">
                <a16:creationId xmlns:a16="http://schemas.microsoft.com/office/drawing/2014/main" id="{AB745A80-02C4-1887-CC9E-8DD08C703498}"/>
              </a:ext>
            </a:extLst>
          </p:cNvPr>
          <p:cNvSpPr txBox="1">
            <a:spLocks/>
          </p:cNvSpPr>
          <p:nvPr/>
        </p:nvSpPr>
        <p:spPr>
          <a:xfrm>
            <a:off x="1111493" y="2343150"/>
            <a:ext cx="3128886" cy="105118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dirty="0">
                <a:solidFill>
                  <a:schemeClr val="tx1">
                    <a:lumMod val="75000"/>
                    <a:lumOff val="25000"/>
                  </a:schemeClr>
                </a:solidFill>
                <a:latin typeface="+mn-lt"/>
              </a:rPr>
              <a:t>Denied payment on grounds that treatment was investigational/experimental</a:t>
            </a:r>
          </a:p>
        </p:txBody>
      </p:sp>
      <p:sp>
        <p:nvSpPr>
          <p:cNvPr id="7" name="Freeform 6">
            <a:extLst>
              <a:ext uri="{FF2B5EF4-FFF2-40B4-BE49-F238E27FC236}">
                <a16:creationId xmlns:a16="http://schemas.microsoft.com/office/drawing/2014/main" id="{D77CD93D-1421-410C-59F9-0C45950B6E55}"/>
              </a:ext>
            </a:extLst>
          </p:cNvPr>
          <p:cNvSpPr/>
          <p:nvPr/>
        </p:nvSpPr>
        <p:spPr bwMode="auto">
          <a:xfrm>
            <a:off x="394819" y="2679247"/>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2"/>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8" name="Inhaltsplatzhalter 4">
            <a:extLst>
              <a:ext uri="{FF2B5EF4-FFF2-40B4-BE49-F238E27FC236}">
                <a16:creationId xmlns:a16="http://schemas.microsoft.com/office/drawing/2014/main" id="{7A094C87-5F57-2E1B-5797-485E27BACBF7}"/>
              </a:ext>
            </a:extLst>
          </p:cNvPr>
          <p:cNvSpPr txBox="1">
            <a:spLocks/>
          </p:cNvSpPr>
          <p:nvPr/>
        </p:nvSpPr>
        <p:spPr>
          <a:xfrm>
            <a:off x="1111493" y="3577965"/>
            <a:ext cx="3107388" cy="105118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dirty="0">
                <a:solidFill>
                  <a:schemeClr val="tx1">
                    <a:lumMod val="75000"/>
                    <a:lumOff val="25000"/>
                  </a:schemeClr>
                </a:solidFill>
                <a:latin typeface="+mn-lt"/>
              </a:rPr>
              <a:t>Aggressively appealed to produce favorable decisions; part of larger CMS strategy</a:t>
            </a:r>
          </a:p>
        </p:txBody>
      </p:sp>
      <p:sp>
        <p:nvSpPr>
          <p:cNvPr id="9" name="Freeform 8">
            <a:extLst>
              <a:ext uri="{FF2B5EF4-FFF2-40B4-BE49-F238E27FC236}">
                <a16:creationId xmlns:a16="http://schemas.microsoft.com/office/drawing/2014/main" id="{3D8CA623-679B-8378-F376-D0C5C8916F3A}"/>
              </a:ext>
            </a:extLst>
          </p:cNvPr>
          <p:cNvSpPr/>
          <p:nvPr/>
        </p:nvSpPr>
        <p:spPr bwMode="auto">
          <a:xfrm>
            <a:off x="394819" y="3914063"/>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4"/>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1" name="Picture Placeholder 10">
            <a:extLst>
              <a:ext uri="{FF2B5EF4-FFF2-40B4-BE49-F238E27FC236}">
                <a16:creationId xmlns:a16="http://schemas.microsoft.com/office/drawing/2014/main" id="{BB57AE68-5BCD-5FB9-CACC-5E26BD016D0F}"/>
              </a:ext>
            </a:extLst>
          </p:cNvPr>
          <p:cNvSpPr>
            <a:spLocks noGrp="1"/>
          </p:cNvSpPr>
          <p:nvPr>
            <p:ph type="pic" sz="quarter" idx="19"/>
          </p:nvPr>
        </p:nvSpPr>
        <p:spPr/>
        <p:txBody>
          <a:bodyPr/>
          <a:lstStyle/>
          <a:p>
            <a:endParaRPr lang="en-US" dirty="0"/>
          </a:p>
        </p:txBody>
      </p:sp>
      <p:pic>
        <p:nvPicPr>
          <p:cNvPr id="12" name="Picture Placeholder 6" descr="A clipboard with a sign on it next to a keyboard&#10;&#10;AI-generated content may be incorrect.">
            <a:extLst>
              <a:ext uri="{FF2B5EF4-FFF2-40B4-BE49-F238E27FC236}">
                <a16:creationId xmlns:a16="http://schemas.microsoft.com/office/drawing/2014/main" id="{AB0CA2B1-5650-583F-68A6-A3CE1434F5CC}"/>
              </a:ext>
            </a:extLst>
          </p:cNvPr>
          <p:cNvPicPr>
            <a:picLocks noChangeAspect="1"/>
          </p:cNvPicPr>
          <p:nvPr/>
        </p:nvPicPr>
        <p:blipFill>
          <a:blip r:embed="rId3" cstate="print">
            <a:extLst>
              <a:ext uri="{28A0092B-C50C-407E-A947-70E740481C1C}">
                <a14:useLocalDpi xmlns:a14="http://schemas.microsoft.com/office/drawing/2010/main" val="0"/>
              </a:ext>
            </a:extLst>
          </a:blip>
          <a:srcRect l="25026" r="25026"/>
          <a:stretch>
            <a:fillRect/>
          </a:stretch>
        </p:blipFill>
        <p:spPr>
          <a:xfrm>
            <a:off x="4648200" y="36293"/>
            <a:ext cx="4495800" cy="5143501"/>
          </a:xfrm>
          <a:custGeom>
            <a:avLst/>
            <a:gdLst>
              <a:gd name="connsiteX0" fmla="*/ 0 w 4495800"/>
              <a:gd name="connsiteY0" fmla="*/ 0 h 5143501"/>
              <a:gd name="connsiteX1" fmla="*/ 4495800 w 4495800"/>
              <a:gd name="connsiteY1" fmla="*/ 0 h 5143501"/>
              <a:gd name="connsiteX2" fmla="*/ 4495800 w 4495800"/>
              <a:gd name="connsiteY2" fmla="*/ 5143501 h 5143501"/>
              <a:gd name="connsiteX3" fmla="*/ 0 w 4495800"/>
              <a:gd name="connsiteY3" fmla="*/ 5143501 h 5143501"/>
            </a:gdLst>
            <a:ahLst/>
            <a:cxnLst>
              <a:cxn ang="0">
                <a:pos x="connsiteX0" y="connsiteY0"/>
              </a:cxn>
              <a:cxn ang="0">
                <a:pos x="connsiteX1" y="connsiteY1"/>
              </a:cxn>
              <a:cxn ang="0">
                <a:pos x="connsiteX2" y="connsiteY2"/>
              </a:cxn>
              <a:cxn ang="0">
                <a:pos x="connsiteX3" y="connsiteY3"/>
              </a:cxn>
            </a:cxnLst>
            <a:rect l="l" t="t" r="r" b="b"/>
            <a:pathLst>
              <a:path w="4495800" h="5143501">
                <a:moveTo>
                  <a:pt x="0" y="0"/>
                </a:moveTo>
                <a:lnTo>
                  <a:pt x="4495800" y="0"/>
                </a:lnTo>
                <a:lnTo>
                  <a:pt x="4495800" y="5143501"/>
                </a:lnTo>
                <a:lnTo>
                  <a:pt x="0" y="5143501"/>
                </a:lnTo>
                <a:close/>
              </a:path>
            </a:pathLst>
          </a:custGeom>
          <a:solidFill>
            <a:schemeClr val="bg1">
              <a:lumMod val="95000"/>
            </a:schemeClr>
          </a:solidFill>
          <a:ln>
            <a:noFill/>
          </a:ln>
        </p:spPr>
      </p:pic>
    </p:spTree>
    <p:extLst>
      <p:ext uri="{BB962C8B-B14F-4D97-AF65-F5344CB8AC3E}">
        <p14:creationId xmlns:p14="http://schemas.microsoft.com/office/powerpoint/2010/main" val="257525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056D4-345D-C22B-C436-E746778B790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D539D45-100D-3626-ED00-15772EB8AD5B}"/>
              </a:ext>
            </a:extLst>
          </p:cNvPr>
          <p:cNvSpPr/>
          <p:nvPr/>
        </p:nvSpPr>
        <p:spPr>
          <a:xfrm>
            <a:off x="4343399" y="1"/>
            <a:ext cx="408469" cy="51434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3">
            <a:extLst>
              <a:ext uri="{FF2B5EF4-FFF2-40B4-BE49-F238E27FC236}">
                <a16:creationId xmlns:a16="http://schemas.microsoft.com/office/drawing/2014/main" id="{589410FA-2228-1FFD-F89B-D9FFF5F8805B}"/>
              </a:ext>
            </a:extLst>
          </p:cNvPr>
          <p:cNvSpPr txBox="1"/>
          <p:nvPr/>
        </p:nvSpPr>
        <p:spPr>
          <a:xfrm>
            <a:off x="394819" y="500202"/>
            <a:ext cx="3845560" cy="276999"/>
          </a:xfrm>
          <a:prstGeom prst="rect">
            <a:avLst/>
          </a:prstGeom>
          <a:noFill/>
        </p:spPr>
        <p:txBody>
          <a:bodyPr wrap="square" lIns="0" tIns="0" rIns="0" bIns="0" rtlCol="0" anchor="ctr">
            <a:spAutoFit/>
          </a:bodyPr>
          <a:lstStyle/>
          <a:p>
            <a:r>
              <a:rPr lang="en-US" dirty="0">
                <a:solidFill>
                  <a:schemeClr val="tx1">
                    <a:lumMod val="75000"/>
                    <a:lumOff val="25000"/>
                  </a:schemeClr>
                </a:solidFill>
              </a:rPr>
              <a:t>Home Health Case Study</a:t>
            </a:r>
          </a:p>
        </p:txBody>
      </p:sp>
      <p:sp>
        <p:nvSpPr>
          <p:cNvPr id="65" name="Rectangle 64">
            <a:extLst>
              <a:ext uri="{FF2B5EF4-FFF2-40B4-BE49-F238E27FC236}">
                <a16:creationId xmlns:a16="http://schemas.microsoft.com/office/drawing/2014/main" id="{D5B67DCC-7611-984F-547C-89860456D1F7}"/>
              </a:ext>
            </a:extLst>
          </p:cNvPr>
          <p:cNvSpPr/>
          <p:nvPr/>
        </p:nvSpPr>
        <p:spPr>
          <a:xfrm>
            <a:off x="394819" y="819150"/>
            <a:ext cx="3598447" cy="1030539"/>
          </a:xfrm>
          <a:prstGeom prst="rect">
            <a:avLst/>
          </a:prstGeom>
        </p:spPr>
        <p:txBody>
          <a:bodyPr wrap="square" lIns="0" tIns="0" rIns="0" bIns="0" anchor="ctr">
            <a:spAutoFit/>
          </a:bodyPr>
          <a:lstStyle/>
          <a:p>
            <a:pPr>
              <a:lnSpc>
                <a:spcPct val="107000"/>
              </a:lnSpc>
              <a:spcAft>
                <a:spcPts val="600"/>
              </a:spcAft>
            </a:pPr>
            <a:r>
              <a:rPr lang="en-US" sz="3200" b="1" dirty="0">
                <a:solidFill>
                  <a:schemeClr val="accent1"/>
                </a:solidFill>
                <a:latin typeface="+mj-lt"/>
                <a:ea typeface="Calibri" panose="020F0502020204030204" pitchFamily="34" charset="0"/>
                <a:cs typeface="Arial" panose="020B0604020202020204" pitchFamily="34" charset="0"/>
              </a:rPr>
              <a:t>Overturned Payment Suspension</a:t>
            </a:r>
            <a:endParaRPr lang="en-US" sz="3200" dirty="0">
              <a:solidFill>
                <a:schemeClr val="accent1"/>
              </a:solidFill>
              <a:latin typeface="+mj-lt"/>
              <a:ea typeface="Calibri" panose="020F050202020403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020FA0B9-72AD-0712-9477-DDAF28FAC4A3}"/>
              </a:ext>
            </a:extLst>
          </p:cNvPr>
          <p:cNvGrpSpPr/>
          <p:nvPr/>
        </p:nvGrpSpPr>
        <p:grpSpPr>
          <a:xfrm>
            <a:off x="394819" y="1975306"/>
            <a:ext cx="613620" cy="63044"/>
            <a:chOff x="6551190" y="4324350"/>
            <a:chExt cx="613620" cy="63044"/>
          </a:xfrm>
        </p:grpSpPr>
        <p:sp>
          <p:nvSpPr>
            <p:cNvPr id="67" name="Oval 13">
              <a:extLst>
                <a:ext uri="{FF2B5EF4-FFF2-40B4-BE49-F238E27FC236}">
                  <a16:creationId xmlns:a16="http://schemas.microsoft.com/office/drawing/2014/main" id="{FFC61922-BFC9-B1B8-662D-8DE793CC125C}"/>
                </a:ext>
              </a:extLst>
            </p:cNvPr>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68" name="Oval 14">
              <a:extLst>
                <a:ext uri="{FF2B5EF4-FFF2-40B4-BE49-F238E27FC236}">
                  <a16:creationId xmlns:a16="http://schemas.microsoft.com/office/drawing/2014/main" id="{EC31288B-2FAE-486F-1D3E-45FC9CE474FE}"/>
                </a:ext>
              </a:extLst>
            </p:cNvPr>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69" name="Oval 15">
              <a:extLst>
                <a:ext uri="{FF2B5EF4-FFF2-40B4-BE49-F238E27FC236}">
                  <a16:creationId xmlns:a16="http://schemas.microsoft.com/office/drawing/2014/main" id="{D10ECC90-5A7A-219B-EACB-FC188CCEFA71}"/>
                </a:ext>
              </a:extLst>
            </p:cNvPr>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0" name="Oval 16">
              <a:extLst>
                <a:ext uri="{FF2B5EF4-FFF2-40B4-BE49-F238E27FC236}">
                  <a16:creationId xmlns:a16="http://schemas.microsoft.com/office/drawing/2014/main" id="{C5B4733A-400E-24C3-E1C7-6E170506B2DB}"/>
                </a:ext>
              </a:extLst>
            </p:cNvPr>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1" name="Oval 17">
              <a:extLst>
                <a:ext uri="{FF2B5EF4-FFF2-40B4-BE49-F238E27FC236}">
                  <a16:creationId xmlns:a16="http://schemas.microsoft.com/office/drawing/2014/main" id="{564595C3-A731-AAA2-0C69-9776F160BC0A}"/>
                </a:ext>
              </a:extLst>
            </p:cNvPr>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2" name="Oval 24">
              <a:extLst>
                <a:ext uri="{FF2B5EF4-FFF2-40B4-BE49-F238E27FC236}">
                  <a16:creationId xmlns:a16="http://schemas.microsoft.com/office/drawing/2014/main" id="{515A1E8F-3AF2-A46A-854B-443998ACD85D}"/>
                </a:ext>
              </a:extLst>
            </p:cNvPr>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grpSp>
      <p:sp>
        <p:nvSpPr>
          <p:cNvPr id="13" name="TextBox 12">
            <a:extLst>
              <a:ext uri="{FF2B5EF4-FFF2-40B4-BE49-F238E27FC236}">
                <a16:creationId xmlns:a16="http://schemas.microsoft.com/office/drawing/2014/main" id="{C83C5969-228E-D2DE-F472-8D41439D5E42}"/>
              </a:ext>
            </a:extLst>
          </p:cNvPr>
          <p:cNvSpPr txBox="1"/>
          <p:nvPr/>
        </p:nvSpPr>
        <p:spPr>
          <a:xfrm>
            <a:off x="403643" y="2316255"/>
            <a:ext cx="3482558" cy="738664"/>
          </a:xfrm>
          <a:prstGeom prst="rect">
            <a:avLst/>
          </a:prstGeom>
          <a:noFill/>
        </p:spPr>
        <p:txBody>
          <a:bodyPr wrap="square" lIns="0" tIns="0" rIns="0" bIns="0" rtlCol="0" anchor="ctr">
            <a:spAutoFit/>
          </a:bodyPr>
          <a:lstStyle/>
          <a:p>
            <a:r>
              <a:rPr lang="en-US" sz="1600" dirty="0"/>
              <a:t>Home health provider hit with Medicare payment suspension following UPIC audit by SafeGuard.</a:t>
            </a:r>
          </a:p>
        </p:txBody>
      </p:sp>
      <p:pic>
        <p:nvPicPr>
          <p:cNvPr id="5" name="Picture Placeholder 4" descr="A nurse hugging an old person&#10;&#10;AI-generated content may be incorrect.">
            <a:extLst>
              <a:ext uri="{FF2B5EF4-FFF2-40B4-BE49-F238E27FC236}">
                <a16:creationId xmlns:a16="http://schemas.microsoft.com/office/drawing/2014/main" id="{34A11F72-C2F4-67A6-EC62-586BE291DF44}"/>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0143" r="20143"/>
          <a:stretch>
            <a:fillRect/>
          </a:stretch>
        </p:blipFill>
        <p:spPr/>
      </p:pic>
    </p:spTree>
    <p:extLst>
      <p:ext uri="{BB962C8B-B14F-4D97-AF65-F5344CB8AC3E}">
        <p14:creationId xmlns:p14="http://schemas.microsoft.com/office/powerpoint/2010/main" val="136007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0A731-B31E-B706-8579-24CA17D68B3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67961DD-FC0C-EA32-B07F-7BD2E8B11A63}"/>
              </a:ext>
            </a:extLst>
          </p:cNvPr>
          <p:cNvSpPr/>
          <p:nvPr/>
        </p:nvSpPr>
        <p:spPr>
          <a:xfrm>
            <a:off x="4343399" y="1"/>
            <a:ext cx="408469" cy="51434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3">
            <a:extLst>
              <a:ext uri="{FF2B5EF4-FFF2-40B4-BE49-F238E27FC236}">
                <a16:creationId xmlns:a16="http://schemas.microsoft.com/office/drawing/2014/main" id="{D4835776-E932-A83D-3F99-BDE774711749}"/>
              </a:ext>
            </a:extLst>
          </p:cNvPr>
          <p:cNvSpPr txBox="1"/>
          <p:nvPr/>
        </p:nvSpPr>
        <p:spPr>
          <a:xfrm>
            <a:off x="394819" y="500202"/>
            <a:ext cx="3845560" cy="276999"/>
          </a:xfrm>
          <a:prstGeom prst="rect">
            <a:avLst/>
          </a:prstGeom>
          <a:noFill/>
        </p:spPr>
        <p:txBody>
          <a:bodyPr wrap="square" lIns="0" tIns="0" rIns="0" bIns="0" rtlCol="0" anchor="ctr">
            <a:spAutoFit/>
          </a:bodyPr>
          <a:lstStyle/>
          <a:p>
            <a:r>
              <a:rPr lang="en-US" dirty="0">
                <a:solidFill>
                  <a:schemeClr val="tx1">
                    <a:lumMod val="75000"/>
                    <a:lumOff val="25000"/>
                  </a:schemeClr>
                </a:solidFill>
              </a:rPr>
              <a:t>Home Health Case Study</a:t>
            </a:r>
          </a:p>
        </p:txBody>
      </p:sp>
      <p:grpSp>
        <p:nvGrpSpPr>
          <p:cNvPr id="66" name="Group 65">
            <a:extLst>
              <a:ext uri="{FF2B5EF4-FFF2-40B4-BE49-F238E27FC236}">
                <a16:creationId xmlns:a16="http://schemas.microsoft.com/office/drawing/2014/main" id="{85C226D3-CD2D-6D88-F84A-DA5AE416FD52}"/>
              </a:ext>
            </a:extLst>
          </p:cNvPr>
          <p:cNvGrpSpPr/>
          <p:nvPr/>
        </p:nvGrpSpPr>
        <p:grpSpPr>
          <a:xfrm>
            <a:off x="394819" y="971550"/>
            <a:ext cx="613620" cy="63044"/>
            <a:chOff x="6551190" y="4324350"/>
            <a:chExt cx="613620" cy="63044"/>
          </a:xfrm>
        </p:grpSpPr>
        <p:sp>
          <p:nvSpPr>
            <p:cNvPr id="67" name="Oval 13">
              <a:extLst>
                <a:ext uri="{FF2B5EF4-FFF2-40B4-BE49-F238E27FC236}">
                  <a16:creationId xmlns:a16="http://schemas.microsoft.com/office/drawing/2014/main" id="{54811974-C471-AFFC-A08C-07DCDC76CB87}"/>
                </a:ext>
              </a:extLst>
            </p:cNvPr>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68" name="Oval 14">
              <a:extLst>
                <a:ext uri="{FF2B5EF4-FFF2-40B4-BE49-F238E27FC236}">
                  <a16:creationId xmlns:a16="http://schemas.microsoft.com/office/drawing/2014/main" id="{77E07383-1486-C6AB-2D9E-65A00BCA7A18}"/>
                </a:ext>
              </a:extLst>
            </p:cNvPr>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69" name="Oval 15">
              <a:extLst>
                <a:ext uri="{FF2B5EF4-FFF2-40B4-BE49-F238E27FC236}">
                  <a16:creationId xmlns:a16="http://schemas.microsoft.com/office/drawing/2014/main" id="{155C606C-D7A8-8A7F-074A-7893216460B0}"/>
                </a:ext>
              </a:extLst>
            </p:cNvPr>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0" name="Oval 16">
              <a:extLst>
                <a:ext uri="{FF2B5EF4-FFF2-40B4-BE49-F238E27FC236}">
                  <a16:creationId xmlns:a16="http://schemas.microsoft.com/office/drawing/2014/main" id="{BC658666-3C47-31CA-64C7-3BFD75D21BBF}"/>
                </a:ext>
              </a:extLst>
            </p:cNvPr>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1" name="Oval 17">
              <a:extLst>
                <a:ext uri="{FF2B5EF4-FFF2-40B4-BE49-F238E27FC236}">
                  <a16:creationId xmlns:a16="http://schemas.microsoft.com/office/drawing/2014/main" id="{FDC0B40D-AA34-80FD-ADDA-AA3DC7EDB690}"/>
                </a:ext>
              </a:extLst>
            </p:cNvPr>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sp>
          <p:nvSpPr>
            <p:cNvPr id="72" name="Oval 24">
              <a:extLst>
                <a:ext uri="{FF2B5EF4-FFF2-40B4-BE49-F238E27FC236}">
                  <a16:creationId xmlns:a16="http://schemas.microsoft.com/office/drawing/2014/main" id="{215B8C1F-1D66-8EB6-0355-002E1C38DE40}"/>
                </a:ext>
              </a:extLst>
            </p:cNvPr>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dirty="0">
                <a:solidFill>
                  <a:schemeClr val="tx1">
                    <a:lumMod val="75000"/>
                    <a:lumOff val="25000"/>
                  </a:schemeClr>
                </a:solidFill>
              </a:endParaRPr>
            </a:p>
          </p:txBody>
        </p:sp>
      </p:grpSp>
      <p:sp>
        <p:nvSpPr>
          <p:cNvPr id="3" name="Inhaltsplatzhalter 4">
            <a:extLst>
              <a:ext uri="{FF2B5EF4-FFF2-40B4-BE49-F238E27FC236}">
                <a16:creationId xmlns:a16="http://schemas.microsoft.com/office/drawing/2014/main" id="{12599FDC-7E45-E9B4-F27B-611E370F111A}"/>
              </a:ext>
            </a:extLst>
          </p:cNvPr>
          <p:cNvSpPr txBox="1">
            <a:spLocks/>
          </p:cNvSpPr>
          <p:nvPr/>
        </p:nvSpPr>
        <p:spPr>
          <a:xfrm>
            <a:off x="1111493" y="1383314"/>
            <a:ext cx="3128886" cy="93435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600" dirty="0">
                <a:solidFill>
                  <a:schemeClr val="tx1">
                    <a:lumMod val="75000"/>
                    <a:lumOff val="25000"/>
                  </a:schemeClr>
                </a:solidFill>
                <a:latin typeface="+mn-lt"/>
              </a:rPr>
              <a:t>Auditors interviewed Alzheimer’s  patients who couldn’t recall home visits</a:t>
            </a:r>
          </a:p>
        </p:txBody>
      </p:sp>
      <p:sp>
        <p:nvSpPr>
          <p:cNvPr id="4" name="Freeform 3">
            <a:extLst>
              <a:ext uri="{FF2B5EF4-FFF2-40B4-BE49-F238E27FC236}">
                <a16:creationId xmlns:a16="http://schemas.microsoft.com/office/drawing/2014/main" id="{3E45E814-8480-BE65-1DC9-7071F51029FF}"/>
              </a:ext>
            </a:extLst>
          </p:cNvPr>
          <p:cNvSpPr/>
          <p:nvPr/>
        </p:nvSpPr>
        <p:spPr bwMode="auto">
          <a:xfrm>
            <a:off x="394819" y="1657350"/>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1"/>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6" name="Inhaltsplatzhalter 4">
            <a:extLst>
              <a:ext uri="{FF2B5EF4-FFF2-40B4-BE49-F238E27FC236}">
                <a16:creationId xmlns:a16="http://schemas.microsoft.com/office/drawing/2014/main" id="{95ED344A-0A44-5643-E876-E8B3EA558341}"/>
              </a:ext>
            </a:extLst>
          </p:cNvPr>
          <p:cNvSpPr txBox="1">
            <a:spLocks/>
          </p:cNvSpPr>
          <p:nvPr/>
        </p:nvSpPr>
        <p:spPr>
          <a:xfrm>
            <a:off x="1111493" y="2477763"/>
            <a:ext cx="3128886" cy="93435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600" dirty="0">
                <a:solidFill>
                  <a:schemeClr val="tx1">
                    <a:lumMod val="75000"/>
                    <a:lumOff val="25000"/>
                  </a:schemeClr>
                </a:solidFill>
                <a:latin typeface="+mn-lt"/>
              </a:rPr>
              <a:t>Medicare payment suspended based on assumption services weren’t delivered</a:t>
            </a:r>
          </a:p>
        </p:txBody>
      </p:sp>
      <p:sp>
        <p:nvSpPr>
          <p:cNvPr id="7" name="Freeform 6">
            <a:extLst>
              <a:ext uri="{FF2B5EF4-FFF2-40B4-BE49-F238E27FC236}">
                <a16:creationId xmlns:a16="http://schemas.microsoft.com/office/drawing/2014/main" id="{F63A19EE-C4E5-6C15-25BA-83C2851CC72B}"/>
              </a:ext>
            </a:extLst>
          </p:cNvPr>
          <p:cNvSpPr/>
          <p:nvPr/>
        </p:nvSpPr>
        <p:spPr bwMode="auto">
          <a:xfrm>
            <a:off x="394819" y="2755447"/>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2"/>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8" name="Inhaltsplatzhalter 4">
            <a:extLst>
              <a:ext uri="{FF2B5EF4-FFF2-40B4-BE49-F238E27FC236}">
                <a16:creationId xmlns:a16="http://schemas.microsoft.com/office/drawing/2014/main" id="{522CA813-1530-B2EF-FC6E-1A7CE7DAB513}"/>
              </a:ext>
            </a:extLst>
          </p:cNvPr>
          <p:cNvSpPr txBox="1">
            <a:spLocks/>
          </p:cNvSpPr>
          <p:nvPr/>
        </p:nvSpPr>
        <p:spPr>
          <a:xfrm>
            <a:off x="1111493" y="3636378"/>
            <a:ext cx="3107388" cy="93435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600" dirty="0">
                <a:solidFill>
                  <a:schemeClr val="tx1">
                    <a:lumMod val="75000"/>
                    <a:lumOff val="25000"/>
                  </a:schemeClr>
                </a:solidFill>
                <a:latin typeface="+mn-lt"/>
              </a:rPr>
              <a:t>Suspension and associated overpayment terminated in &lt;2 months after lobbying</a:t>
            </a:r>
          </a:p>
        </p:txBody>
      </p:sp>
      <p:sp>
        <p:nvSpPr>
          <p:cNvPr id="9" name="Freeform 8">
            <a:extLst>
              <a:ext uri="{FF2B5EF4-FFF2-40B4-BE49-F238E27FC236}">
                <a16:creationId xmlns:a16="http://schemas.microsoft.com/office/drawing/2014/main" id="{3A293919-7087-1A1A-6075-DA9664D730C4}"/>
              </a:ext>
            </a:extLst>
          </p:cNvPr>
          <p:cNvSpPr/>
          <p:nvPr/>
        </p:nvSpPr>
        <p:spPr bwMode="auto">
          <a:xfrm>
            <a:off x="394819" y="3914063"/>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4"/>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1" name="Picture Placeholder 10">
            <a:extLst>
              <a:ext uri="{FF2B5EF4-FFF2-40B4-BE49-F238E27FC236}">
                <a16:creationId xmlns:a16="http://schemas.microsoft.com/office/drawing/2014/main" id="{28FE70F2-02ED-4C84-0B14-522F1A441B1B}"/>
              </a:ext>
            </a:extLst>
          </p:cNvPr>
          <p:cNvSpPr>
            <a:spLocks noGrp="1"/>
          </p:cNvSpPr>
          <p:nvPr>
            <p:ph type="pic" sz="quarter" idx="19"/>
          </p:nvPr>
        </p:nvSpPr>
        <p:spPr/>
        <p:txBody>
          <a:bodyPr/>
          <a:lstStyle/>
          <a:p>
            <a:endParaRPr lang="en-US" dirty="0"/>
          </a:p>
        </p:txBody>
      </p:sp>
      <p:pic>
        <p:nvPicPr>
          <p:cNvPr id="12" name="Picture Placeholder 6" descr="A clipboard with a sign on it next to a keyboard&#10;&#10;AI-generated content may be incorrect.">
            <a:extLst>
              <a:ext uri="{FF2B5EF4-FFF2-40B4-BE49-F238E27FC236}">
                <a16:creationId xmlns:a16="http://schemas.microsoft.com/office/drawing/2014/main" id="{70C05D0A-1C84-DA5B-9758-8C6BF09D1352}"/>
              </a:ext>
            </a:extLst>
          </p:cNvPr>
          <p:cNvPicPr>
            <a:picLocks noChangeAspect="1"/>
          </p:cNvPicPr>
          <p:nvPr/>
        </p:nvPicPr>
        <p:blipFill>
          <a:blip r:embed="rId3" cstate="print">
            <a:extLst>
              <a:ext uri="{28A0092B-C50C-407E-A947-70E740481C1C}">
                <a14:useLocalDpi xmlns:a14="http://schemas.microsoft.com/office/drawing/2010/main" val="0"/>
              </a:ext>
            </a:extLst>
          </a:blip>
          <a:srcRect l="25026" r="25026"/>
          <a:stretch>
            <a:fillRect/>
          </a:stretch>
        </p:blipFill>
        <p:spPr>
          <a:xfrm>
            <a:off x="4642986" y="0"/>
            <a:ext cx="4495800" cy="5143501"/>
          </a:xfrm>
          <a:custGeom>
            <a:avLst/>
            <a:gdLst>
              <a:gd name="connsiteX0" fmla="*/ 0 w 4495800"/>
              <a:gd name="connsiteY0" fmla="*/ 0 h 5143501"/>
              <a:gd name="connsiteX1" fmla="*/ 4495800 w 4495800"/>
              <a:gd name="connsiteY1" fmla="*/ 0 h 5143501"/>
              <a:gd name="connsiteX2" fmla="*/ 4495800 w 4495800"/>
              <a:gd name="connsiteY2" fmla="*/ 5143501 h 5143501"/>
              <a:gd name="connsiteX3" fmla="*/ 0 w 4495800"/>
              <a:gd name="connsiteY3" fmla="*/ 5143501 h 5143501"/>
            </a:gdLst>
            <a:ahLst/>
            <a:cxnLst>
              <a:cxn ang="0">
                <a:pos x="connsiteX0" y="connsiteY0"/>
              </a:cxn>
              <a:cxn ang="0">
                <a:pos x="connsiteX1" y="connsiteY1"/>
              </a:cxn>
              <a:cxn ang="0">
                <a:pos x="connsiteX2" y="connsiteY2"/>
              </a:cxn>
              <a:cxn ang="0">
                <a:pos x="connsiteX3" y="connsiteY3"/>
              </a:cxn>
            </a:cxnLst>
            <a:rect l="l" t="t" r="r" b="b"/>
            <a:pathLst>
              <a:path w="4495800" h="5143501">
                <a:moveTo>
                  <a:pt x="0" y="0"/>
                </a:moveTo>
                <a:lnTo>
                  <a:pt x="4495800" y="0"/>
                </a:lnTo>
                <a:lnTo>
                  <a:pt x="4495800" y="5143501"/>
                </a:lnTo>
                <a:lnTo>
                  <a:pt x="0" y="5143501"/>
                </a:lnTo>
                <a:close/>
              </a:path>
            </a:pathLst>
          </a:custGeom>
          <a:solidFill>
            <a:schemeClr val="bg1">
              <a:lumMod val="95000"/>
            </a:schemeClr>
          </a:solidFill>
          <a:ln>
            <a:noFill/>
          </a:ln>
        </p:spPr>
      </p:pic>
    </p:spTree>
    <p:extLst>
      <p:ext uri="{BB962C8B-B14F-4D97-AF65-F5344CB8AC3E}">
        <p14:creationId xmlns:p14="http://schemas.microsoft.com/office/powerpoint/2010/main" val="173011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8949F-B7AA-1AFF-49D8-9749802A48AB}"/>
            </a:ext>
          </a:extLst>
        </p:cNvPr>
        <p:cNvGrpSpPr/>
        <p:nvPr/>
      </p:nvGrpSpPr>
      <p:grpSpPr>
        <a:xfrm>
          <a:off x="0" y="0"/>
          <a:ext cx="0" cy="0"/>
          <a:chOff x="0" y="0"/>
          <a:chExt cx="0" cy="0"/>
        </a:xfrm>
      </p:grpSpPr>
      <p:pic>
        <p:nvPicPr>
          <p:cNvPr id="13" name="Picture 12" descr="A large white building&#10;&#10;Description automatically generated">
            <a:extLst>
              <a:ext uri="{FF2B5EF4-FFF2-40B4-BE49-F238E27FC236}">
                <a16:creationId xmlns:a16="http://schemas.microsoft.com/office/drawing/2014/main" id="{7002736F-2FFC-D341-369B-EC53779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1" r="-1" b="14127"/>
          <a:stretch/>
        </p:blipFill>
        <p:spPr>
          <a:xfrm>
            <a:off x="0" y="0"/>
            <a:ext cx="9144000" cy="5143500"/>
          </a:xfrm>
          <a:prstGeom prst="rect">
            <a:avLst/>
          </a:prstGeom>
        </p:spPr>
      </p:pic>
      <p:sp>
        <p:nvSpPr>
          <p:cNvPr id="19" name="Rectangle 18">
            <a:extLst>
              <a:ext uri="{FF2B5EF4-FFF2-40B4-BE49-F238E27FC236}">
                <a16:creationId xmlns:a16="http://schemas.microsoft.com/office/drawing/2014/main" id="{42B71E90-7015-6278-6C11-DC878FC49A8C}"/>
              </a:ext>
            </a:extLst>
          </p:cNvPr>
          <p:cNvSpPr/>
          <p:nvPr/>
        </p:nvSpPr>
        <p:spPr bwMode="auto">
          <a:xfrm>
            <a:off x="0" y="3362"/>
            <a:ext cx="9144000" cy="5143500"/>
          </a:xfrm>
          <a:prstGeom prst="rect">
            <a:avLst/>
          </a:prstGeom>
          <a:solidFill>
            <a:schemeClr val="accent1">
              <a:alpha val="84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1" name="3">
            <a:extLst>
              <a:ext uri="{FF2B5EF4-FFF2-40B4-BE49-F238E27FC236}">
                <a16:creationId xmlns:a16="http://schemas.microsoft.com/office/drawing/2014/main" id="{4B75BE36-9905-6F63-3549-2D046468ACE6}"/>
              </a:ext>
            </a:extLst>
          </p:cNvPr>
          <p:cNvSpPr txBox="1"/>
          <p:nvPr/>
        </p:nvSpPr>
        <p:spPr>
          <a:xfrm>
            <a:off x="208344" y="2114550"/>
            <a:ext cx="8727312" cy="692497"/>
          </a:xfrm>
          <a:prstGeom prst="rect">
            <a:avLst/>
          </a:prstGeom>
          <a:noFill/>
        </p:spPr>
        <p:txBody>
          <a:bodyPr wrap="square" lIns="0" tIns="0" rIns="0" bIns="0" rtlCol="0" anchor="ctr">
            <a:spAutoFit/>
          </a:bodyPr>
          <a:lstStyle/>
          <a:p>
            <a:pPr algn="ctr">
              <a:spcAft>
                <a:spcPts val="600"/>
              </a:spcAft>
            </a:pPr>
            <a:r>
              <a:rPr lang="en-US" sz="4500" b="1" dirty="0">
                <a:solidFill>
                  <a:schemeClr val="bg1"/>
                </a:solidFill>
              </a:rPr>
              <a:t>Challenges and Opportunities</a:t>
            </a:r>
          </a:p>
        </p:txBody>
      </p:sp>
      <p:grpSp>
        <p:nvGrpSpPr>
          <p:cNvPr id="12" name="Group 11">
            <a:extLst>
              <a:ext uri="{FF2B5EF4-FFF2-40B4-BE49-F238E27FC236}">
                <a16:creationId xmlns:a16="http://schemas.microsoft.com/office/drawing/2014/main" id="{6785CBFF-FBB3-F5BC-781F-1B7EF13E7EB7}"/>
              </a:ext>
            </a:extLst>
          </p:cNvPr>
          <p:cNvGrpSpPr/>
          <p:nvPr/>
        </p:nvGrpSpPr>
        <p:grpSpPr>
          <a:xfrm>
            <a:off x="4273852" y="3306334"/>
            <a:ext cx="596296" cy="45720"/>
            <a:chOff x="3624143" y="1019661"/>
            <a:chExt cx="1502841" cy="115229"/>
          </a:xfrm>
        </p:grpSpPr>
        <p:sp>
          <p:nvSpPr>
            <p:cNvPr id="14" name="Oval 13">
              <a:extLst>
                <a:ext uri="{FF2B5EF4-FFF2-40B4-BE49-F238E27FC236}">
                  <a16:creationId xmlns:a16="http://schemas.microsoft.com/office/drawing/2014/main" id="{289B1C5B-B195-AE66-89DD-8A6CB59D9B01}"/>
                </a:ext>
              </a:extLst>
            </p:cNvPr>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5" name="Oval 14">
              <a:extLst>
                <a:ext uri="{FF2B5EF4-FFF2-40B4-BE49-F238E27FC236}">
                  <a16:creationId xmlns:a16="http://schemas.microsoft.com/office/drawing/2014/main" id="{2F30CEF5-FFF8-1E66-5B1C-FE9B746B153F}"/>
                </a:ext>
              </a:extLst>
            </p:cNvPr>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6" name="Oval 15">
              <a:extLst>
                <a:ext uri="{FF2B5EF4-FFF2-40B4-BE49-F238E27FC236}">
                  <a16:creationId xmlns:a16="http://schemas.microsoft.com/office/drawing/2014/main" id="{A9996FDA-8914-C76B-A1A0-09FF68624376}"/>
                </a:ext>
              </a:extLst>
            </p:cNvPr>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7" name="Oval 16">
              <a:extLst>
                <a:ext uri="{FF2B5EF4-FFF2-40B4-BE49-F238E27FC236}">
                  <a16:creationId xmlns:a16="http://schemas.microsoft.com/office/drawing/2014/main" id="{B0CB4AB9-D939-B406-4FB1-A6AD3B0081CA}"/>
                </a:ext>
              </a:extLst>
            </p:cNvPr>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8" name="Oval 17">
              <a:extLst>
                <a:ext uri="{FF2B5EF4-FFF2-40B4-BE49-F238E27FC236}">
                  <a16:creationId xmlns:a16="http://schemas.microsoft.com/office/drawing/2014/main" id="{6A5EEFD2-96E9-0166-4DF1-65EB7E72ABB7}"/>
                </a:ext>
              </a:extLst>
            </p:cNvPr>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25" name="Oval 24">
              <a:extLst>
                <a:ext uri="{FF2B5EF4-FFF2-40B4-BE49-F238E27FC236}">
                  <a16:creationId xmlns:a16="http://schemas.microsoft.com/office/drawing/2014/main" id="{73E2B59C-C926-94DC-B09B-524CDA478DEC}"/>
                </a:ext>
              </a:extLst>
            </p:cNvPr>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grpSp>
      <p:sp>
        <p:nvSpPr>
          <p:cNvPr id="31" name="3">
            <a:extLst>
              <a:ext uri="{FF2B5EF4-FFF2-40B4-BE49-F238E27FC236}">
                <a16:creationId xmlns:a16="http://schemas.microsoft.com/office/drawing/2014/main" id="{91C98CDD-CBF2-DD31-44F1-070677505B01}"/>
              </a:ext>
            </a:extLst>
          </p:cNvPr>
          <p:cNvSpPr txBox="1"/>
          <p:nvPr/>
        </p:nvSpPr>
        <p:spPr>
          <a:xfrm>
            <a:off x="1081314" y="2829539"/>
            <a:ext cx="6981372" cy="369332"/>
          </a:xfrm>
          <a:prstGeom prst="rect">
            <a:avLst/>
          </a:prstGeom>
          <a:noFill/>
        </p:spPr>
        <p:txBody>
          <a:bodyPr wrap="square" rtlCol="0" anchor="ctr">
            <a:spAutoFit/>
          </a:bodyPr>
          <a:lstStyle/>
          <a:p>
            <a:pPr algn="ctr"/>
            <a:r>
              <a:rPr lang="en-US" dirty="0">
                <a:solidFill>
                  <a:schemeClr val="bg1"/>
                </a:solidFill>
              </a:rPr>
              <a:t>How can we advocate for UPIC audit improvements together</a:t>
            </a:r>
          </a:p>
        </p:txBody>
      </p:sp>
    </p:spTree>
    <p:extLst>
      <p:ext uri="{BB962C8B-B14F-4D97-AF65-F5344CB8AC3E}">
        <p14:creationId xmlns:p14="http://schemas.microsoft.com/office/powerpoint/2010/main" val="276257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0F644-CEDA-0BF3-EE39-3C3DE8A4F443}"/>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5593817E-B20E-3B7F-0399-44689165B843}"/>
              </a:ext>
            </a:extLst>
          </p:cNvPr>
          <p:cNvGrpSpPr/>
          <p:nvPr/>
        </p:nvGrpSpPr>
        <p:grpSpPr>
          <a:xfrm>
            <a:off x="601015" y="3578749"/>
            <a:ext cx="8101086" cy="974201"/>
            <a:chOff x="601015" y="1216549"/>
            <a:chExt cx="8101086" cy="974201"/>
          </a:xfrm>
        </p:grpSpPr>
        <p:sp>
          <p:nvSpPr>
            <p:cNvPr id="2" name="Rectangle 1">
              <a:extLst>
                <a:ext uri="{FF2B5EF4-FFF2-40B4-BE49-F238E27FC236}">
                  <a16:creationId xmlns:a16="http://schemas.microsoft.com/office/drawing/2014/main" id="{7C3AF94D-B035-FA67-A65C-636677EB0B68}"/>
                </a:ext>
              </a:extLst>
            </p:cNvPr>
            <p:cNvSpPr/>
            <p:nvPr/>
          </p:nvSpPr>
          <p:spPr>
            <a:xfrm>
              <a:off x="601015" y="1216549"/>
              <a:ext cx="8101086" cy="9742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3">
              <a:extLst>
                <a:ext uri="{FF2B5EF4-FFF2-40B4-BE49-F238E27FC236}">
                  <a16:creationId xmlns:a16="http://schemas.microsoft.com/office/drawing/2014/main" id="{68D338B9-BA15-FBC7-239E-9F316F0137C9}"/>
                </a:ext>
              </a:extLst>
            </p:cNvPr>
            <p:cNvSpPr txBox="1"/>
            <p:nvPr/>
          </p:nvSpPr>
          <p:spPr>
            <a:xfrm>
              <a:off x="744253" y="1406521"/>
              <a:ext cx="7798732" cy="553998"/>
            </a:xfrm>
            <a:prstGeom prst="rect">
              <a:avLst/>
            </a:prstGeom>
            <a:noFill/>
          </p:spPr>
          <p:txBody>
            <a:bodyPr wrap="square" lIns="0" tIns="0" rIns="0" bIns="0" rtlCol="0" anchor="ctr">
              <a:spAutoFit/>
            </a:bodyPr>
            <a:lstStyle/>
            <a:p>
              <a:r>
                <a:rPr lang="en-US" dirty="0">
                  <a:solidFill>
                    <a:schemeClr val="tx2"/>
                  </a:solidFill>
                  <a:latin typeface="+mj-lt"/>
                </a:rPr>
                <a:t>As the new administration settles in, CMS will continue to look for innovative ways to prevent fraud, waste, and abuse.</a:t>
              </a:r>
            </a:p>
          </p:txBody>
        </p:sp>
      </p:grpSp>
      <p:sp>
        <p:nvSpPr>
          <p:cNvPr id="4" name="Rectangle 3">
            <a:extLst>
              <a:ext uri="{FF2B5EF4-FFF2-40B4-BE49-F238E27FC236}">
                <a16:creationId xmlns:a16="http://schemas.microsoft.com/office/drawing/2014/main" id="{8E2C12EC-F911-0D9B-455E-485D8511EB75}"/>
              </a:ext>
            </a:extLst>
          </p:cNvPr>
          <p:cNvSpPr/>
          <p:nvPr/>
        </p:nvSpPr>
        <p:spPr>
          <a:xfrm>
            <a:off x="601015" y="486070"/>
            <a:ext cx="8101085" cy="430887"/>
          </a:xfrm>
          <a:prstGeom prst="rect">
            <a:avLst/>
          </a:prstGeom>
        </p:spPr>
        <p:txBody>
          <a:bodyPr wrap="square" lIns="0" tIns="0" rIns="0" bIns="0" anchor="ctr">
            <a:spAutoFit/>
          </a:bodyPr>
          <a:lstStyle/>
          <a:p>
            <a:r>
              <a:rPr lang="en-US" sz="2800" dirty="0">
                <a:solidFill>
                  <a:schemeClr val="tx2"/>
                </a:solidFill>
              </a:rPr>
              <a:t>From the Hill: The Latest Enforcement Trends to Watch</a:t>
            </a:r>
          </a:p>
        </p:txBody>
      </p:sp>
      <p:grpSp>
        <p:nvGrpSpPr>
          <p:cNvPr id="5" name="Group 4">
            <a:extLst>
              <a:ext uri="{FF2B5EF4-FFF2-40B4-BE49-F238E27FC236}">
                <a16:creationId xmlns:a16="http://schemas.microsoft.com/office/drawing/2014/main" id="{3BA9880E-BC25-BBD8-5371-CF8C2D0EAF94}"/>
              </a:ext>
            </a:extLst>
          </p:cNvPr>
          <p:cNvGrpSpPr/>
          <p:nvPr/>
        </p:nvGrpSpPr>
        <p:grpSpPr>
          <a:xfrm>
            <a:off x="601016" y="1200150"/>
            <a:ext cx="611474" cy="60898"/>
            <a:chOff x="411511" y="4318417"/>
            <a:chExt cx="611474" cy="60898"/>
          </a:xfrm>
        </p:grpSpPr>
        <p:sp>
          <p:nvSpPr>
            <p:cNvPr id="6" name="Oval 13">
              <a:extLst>
                <a:ext uri="{FF2B5EF4-FFF2-40B4-BE49-F238E27FC236}">
                  <a16:creationId xmlns:a16="http://schemas.microsoft.com/office/drawing/2014/main" id="{C3EA3F33-B7EB-5D48-50C4-9F36D7FDDEC7}"/>
                </a:ext>
              </a:extLst>
            </p:cNvPr>
            <p:cNvSpPr/>
            <p:nvPr/>
          </p:nvSpPr>
          <p:spPr bwMode="auto">
            <a:xfrm>
              <a:off x="411511" y="4318417"/>
              <a:ext cx="60898" cy="60898"/>
            </a:xfrm>
            <a:prstGeom prst="rect">
              <a:avLst/>
            </a:prstGeom>
            <a:solidFill>
              <a:schemeClr val="accent1"/>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7" name="Oval 14">
              <a:extLst>
                <a:ext uri="{FF2B5EF4-FFF2-40B4-BE49-F238E27FC236}">
                  <a16:creationId xmlns:a16="http://schemas.microsoft.com/office/drawing/2014/main" id="{EFF817D2-CD83-6935-5537-899D2ADDFCB5}"/>
                </a:ext>
              </a:extLst>
            </p:cNvPr>
            <p:cNvSpPr/>
            <p:nvPr/>
          </p:nvSpPr>
          <p:spPr bwMode="auto">
            <a:xfrm>
              <a:off x="521626" y="4318417"/>
              <a:ext cx="60898" cy="60898"/>
            </a:xfrm>
            <a:prstGeom prst="rect">
              <a:avLst/>
            </a:prstGeom>
            <a:solidFill>
              <a:schemeClr val="accent2"/>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8" name="Oval 15">
              <a:extLst>
                <a:ext uri="{FF2B5EF4-FFF2-40B4-BE49-F238E27FC236}">
                  <a16:creationId xmlns:a16="http://schemas.microsoft.com/office/drawing/2014/main" id="{3B7AAF64-6BA8-E79B-8578-829BEB6D696D}"/>
                </a:ext>
              </a:extLst>
            </p:cNvPr>
            <p:cNvSpPr/>
            <p:nvPr/>
          </p:nvSpPr>
          <p:spPr bwMode="auto">
            <a:xfrm>
              <a:off x="631741" y="4318417"/>
              <a:ext cx="60898" cy="60898"/>
            </a:xfrm>
            <a:prstGeom prst="rect">
              <a:avLst/>
            </a:prstGeom>
            <a:solidFill>
              <a:schemeClr val="accent3"/>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9" name="Oval 16">
              <a:extLst>
                <a:ext uri="{FF2B5EF4-FFF2-40B4-BE49-F238E27FC236}">
                  <a16:creationId xmlns:a16="http://schemas.microsoft.com/office/drawing/2014/main" id="{D590D923-36F3-37DD-C6D2-AF6744B34BA9}"/>
                </a:ext>
              </a:extLst>
            </p:cNvPr>
            <p:cNvSpPr/>
            <p:nvPr/>
          </p:nvSpPr>
          <p:spPr bwMode="auto">
            <a:xfrm>
              <a:off x="741856" y="4318417"/>
              <a:ext cx="60898" cy="60898"/>
            </a:xfrm>
            <a:prstGeom prst="rect">
              <a:avLst/>
            </a:prstGeom>
            <a:solidFill>
              <a:schemeClr val="accent4"/>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0" name="Oval 17">
              <a:extLst>
                <a:ext uri="{FF2B5EF4-FFF2-40B4-BE49-F238E27FC236}">
                  <a16:creationId xmlns:a16="http://schemas.microsoft.com/office/drawing/2014/main" id="{3766DD8D-5486-0381-C2DA-6B16F4014DE2}"/>
                </a:ext>
              </a:extLst>
            </p:cNvPr>
            <p:cNvSpPr/>
            <p:nvPr/>
          </p:nvSpPr>
          <p:spPr bwMode="auto">
            <a:xfrm>
              <a:off x="851971" y="4318417"/>
              <a:ext cx="60898" cy="60898"/>
            </a:xfrm>
            <a:prstGeom prst="rect">
              <a:avLst/>
            </a:prstGeom>
            <a:solidFill>
              <a:schemeClr val="accent5"/>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1" name="Oval 24">
              <a:extLst>
                <a:ext uri="{FF2B5EF4-FFF2-40B4-BE49-F238E27FC236}">
                  <a16:creationId xmlns:a16="http://schemas.microsoft.com/office/drawing/2014/main" id="{389B1F6F-646D-60EF-1DFA-105AA5D5FAF8}"/>
                </a:ext>
              </a:extLst>
            </p:cNvPr>
            <p:cNvSpPr/>
            <p:nvPr/>
          </p:nvSpPr>
          <p:spPr bwMode="auto">
            <a:xfrm>
              <a:off x="962087" y="4318417"/>
              <a:ext cx="60898" cy="60898"/>
            </a:xfrm>
            <a:prstGeom prst="rect">
              <a:avLst/>
            </a:prstGeom>
            <a:solidFill>
              <a:schemeClr val="accent6"/>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sp>
        <p:nvSpPr>
          <p:cNvPr id="12" name="Rectangle 11">
            <a:extLst>
              <a:ext uri="{FF2B5EF4-FFF2-40B4-BE49-F238E27FC236}">
                <a16:creationId xmlns:a16="http://schemas.microsoft.com/office/drawing/2014/main" id="{3306C96A-114D-6021-8204-69CABA66F782}"/>
              </a:ext>
            </a:extLst>
          </p:cNvPr>
          <p:cNvSpPr/>
          <p:nvPr/>
        </p:nvSpPr>
        <p:spPr>
          <a:xfrm>
            <a:off x="601015" y="1413448"/>
            <a:ext cx="7399985" cy="2126864"/>
          </a:xfrm>
          <a:prstGeom prst="rect">
            <a:avLst/>
          </a:prstGeom>
        </p:spPr>
        <p:txBody>
          <a:bodyPr wrap="square" numCol="1" spcCol="274320">
            <a:spAutoFit/>
          </a:bodyPr>
          <a:lstStyle/>
          <a:p>
            <a:pPr marL="398462" indent="-285750">
              <a:lnSpc>
                <a:spcPct val="150000"/>
              </a:lnSpc>
              <a:buFont typeface="Arial" panose="020B0604020202020204" pitchFamily="34" charset="0"/>
              <a:buChar char="•"/>
            </a:pPr>
            <a:r>
              <a:rPr lang="en-US" dirty="0"/>
              <a:t>UPIC audits becoming more frequent and complex</a:t>
            </a:r>
          </a:p>
          <a:p>
            <a:pPr marL="398462" indent="-285750">
              <a:lnSpc>
                <a:spcPct val="150000"/>
              </a:lnSpc>
              <a:buFont typeface="Arial" panose="020B0604020202020204" pitchFamily="34" charset="0"/>
              <a:buChar char="•"/>
            </a:pPr>
            <a:r>
              <a:rPr lang="en-US" dirty="0"/>
              <a:t>Congressional interest in greater transparency, UPIC MAC reforms</a:t>
            </a:r>
          </a:p>
          <a:p>
            <a:pPr marL="398462" indent="-285750">
              <a:lnSpc>
                <a:spcPct val="150000"/>
              </a:lnSpc>
              <a:buFont typeface="Arial" panose="020B0604020202020204" pitchFamily="34" charset="0"/>
              <a:buChar char="•"/>
            </a:pPr>
            <a:r>
              <a:rPr lang="en-US" dirty="0"/>
              <a:t>Efforts to streamline coverage determinations and audit triggers</a:t>
            </a:r>
          </a:p>
          <a:p>
            <a:pPr marL="398462" indent="-285750">
              <a:lnSpc>
                <a:spcPct val="150000"/>
              </a:lnSpc>
              <a:buFont typeface="Arial" panose="020B0604020202020204" pitchFamily="34" charset="0"/>
              <a:buChar char="•"/>
            </a:pPr>
            <a:r>
              <a:rPr lang="en-US" dirty="0"/>
              <a:t>Changes to demand letters </a:t>
            </a:r>
            <a:r>
              <a:rPr lang="en-US" dirty="0">
                <a:sym typeface="Wingdings" pitchFamily="2" charset="2"/>
              </a:rPr>
              <a:t> certified mail</a:t>
            </a:r>
            <a:endParaRPr lang="en-US" dirty="0"/>
          </a:p>
          <a:p>
            <a:pPr marL="398462" indent="-285750">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2264333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1084E-E822-95A9-9B8E-0EFA7562E90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5860A5C-170C-355D-5C82-DA1DCA0BF158}"/>
              </a:ext>
            </a:extLst>
          </p:cNvPr>
          <p:cNvSpPr/>
          <p:nvPr/>
        </p:nvSpPr>
        <p:spPr bwMode="auto">
          <a:xfrm flipH="1">
            <a:off x="4572000" y="0"/>
            <a:ext cx="4572000" cy="5143500"/>
          </a:xfrm>
          <a:prstGeom prst="rect">
            <a:avLst/>
          </a:prstGeom>
          <a:solidFill>
            <a:schemeClr val="tx1">
              <a:alpha val="7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bg1"/>
              </a:solidFill>
            </a:endParaRPr>
          </a:p>
        </p:txBody>
      </p:sp>
      <p:sp>
        <p:nvSpPr>
          <p:cNvPr id="66" name="Freeform 65">
            <a:extLst>
              <a:ext uri="{FF2B5EF4-FFF2-40B4-BE49-F238E27FC236}">
                <a16:creationId xmlns:a16="http://schemas.microsoft.com/office/drawing/2014/main" id="{82154A45-E963-9A51-C1E6-1FA3FCF31EE6}"/>
              </a:ext>
            </a:extLst>
          </p:cNvPr>
          <p:cNvSpPr/>
          <p:nvPr/>
        </p:nvSpPr>
        <p:spPr bwMode="auto">
          <a:xfrm flipH="1">
            <a:off x="0" y="0"/>
            <a:ext cx="4572000" cy="2571750"/>
          </a:xfrm>
          <a:custGeom>
            <a:avLst/>
            <a:gdLst>
              <a:gd name="connsiteX0" fmla="*/ 0 w 4572000"/>
              <a:gd name="connsiteY0" fmla="*/ 0 h 2571750"/>
              <a:gd name="connsiteX1" fmla="*/ 4572000 w 4572000"/>
              <a:gd name="connsiteY1" fmla="*/ 0 h 2571750"/>
              <a:gd name="connsiteX2" fmla="*/ 4572000 w 4572000"/>
              <a:gd name="connsiteY2" fmla="*/ 2571750 h 2571750"/>
              <a:gd name="connsiteX3" fmla="*/ 0 w 4572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4572000" h="2571750">
                <a:moveTo>
                  <a:pt x="0" y="0"/>
                </a:moveTo>
                <a:lnTo>
                  <a:pt x="4572000" y="0"/>
                </a:lnTo>
                <a:lnTo>
                  <a:pt x="4572000" y="2571750"/>
                </a:lnTo>
                <a:lnTo>
                  <a:pt x="0" y="2571750"/>
                </a:ln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44" name="Freeform 43">
            <a:extLst>
              <a:ext uri="{FF2B5EF4-FFF2-40B4-BE49-F238E27FC236}">
                <a16:creationId xmlns:a16="http://schemas.microsoft.com/office/drawing/2014/main" id="{99580828-F76D-433C-A127-9CA2233EA474}"/>
              </a:ext>
            </a:extLst>
          </p:cNvPr>
          <p:cNvSpPr/>
          <p:nvPr/>
        </p:nvSpPr>
        <p:spPr bwMode="auto">
          <a:xfrm>
            <a:off x="4983738" y="905945"/>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46" name="Freeform 45">
            <a:extLst>
              <a:ext uri="{FF2B5EF4-FFF2-40B4-BE49-F238E27FC236}">
                <a16:creationId xmlns:a16="http://schemas.microsoft.com/office/drawing/2014/main" id="{A0076F0A-B352-E7DD-3DC5-1FAA5AF2864D}"/>
              </a:ext>
            </a:extLst>
          </p:cNvPr>
          <p:cNvSpPr/>
          <p:nvPr/>
        </p:nvSpPr>
        <p:spPr bwMode="auto">
          <a:xfrm>
            <a:off x="4983738" y="2262779"/>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47" name="Freeform 46">
            <a:extLst>
              <a:ext uri="{FF2B5EF4-FFF2-40B4-BE49-F238E27FC236}">
                <a16:creationId xmlns:a16="http://schemas.microsoft.com/office/drawing/2014/main" id="{E327EA63-4459-D1C3-8A8E-46DBD067340F}"/>
              </a:ext>
            </a:extLst>
          </p:cNvPr>
          <p:cNvSpPr/>
          <p:nvPr/>
        </p:nvSpPr>
        <p:spPr bwMode="auto">
          <a:xfrm>
            <a:off x="4983738" y="3757406"/>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4" name="Inhaltsplatzhalter 4">
            <a:extLst>
              <a:ext uri="{FF2B5EF4-FFF2-40B4-BE49-F238E27FC236}">
                <a16:creationId xmlns:a16="http://schemas.microsoft.com/office/drawing/2014/main" id="{80609953-9E77-761B-FE9F-D552097DF8FC}"/>
              </a:ext>
            </a:extLst>
          </p:cNvPr>
          <p:cNvSpPr txBox="1">
            <a:spLocks/>
          </p:cNvSpPr>
          <p:nvPr/>
        </p:nvSpPr>
        <p:spPr>
          <a:xfrm>
            <a:off x="5723925" y="681428"/>
            <a:ext cx="3039075" cy="81753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400" b="1" dirty="0">
                <a:solidFill>
                  <a:srgbClr val="FF0000"/>
                </a:solidFill>
                <a:highlight>
                  <a:srgbClr val="FFFF00"/>
                </a:highlight>
                <a:latin typeface="+mn-lt"/>
              </a:rPr>
              <a:t>Transparency </a:t>
            </a:r>
            <a:br>
              <a:rPr lang="en-US" sz="1400" dirty="0">
                <a:solidFill>
                  <a:srgbClr val="FF0000"/>
                </a:solidFill>
                <a:highlight>
                  <a:srgbClr val="FFFF00"/>
                </a:highlight>
                <a:latin typeface="+mn-lt"/>
              </a:rPr>
            </a:br>
            <a:r>
              <a:rPr lang="en-US" sz="1400" dirty="0">
                <a:solidFill>
                  <a:srgbClr val="FF0000"/>
                </a:solidFill>
                <a:highlight>
                  <a:srgbClr val="FFFF00"/>
                </a:highlight>
                <a:latin typeface="+mn-lt"/>
              </a:rPr>
              <a:t>Most providers audited will never see the data which led to their audit. </a:t>
            </a:r>
          </a:p>
        </p:txBody>
      </p:sp>
      <p:sp>
        <p:nvSpPr>
          <p:cNvPr id="25" name="Inhaltsplatzhalter 4">
            <a:extLst>
              <a:ext uri="{FF2B5EF4-FFF2-40B4-BE49-F238E27FC236}">
                <a16:creationId xmlns:a16="http://schemas.microsoft.com/office/drawing/2014/main" id="{B7E1BD61-B17B-A269-0809-1801B3C95CB0}"/>
              </a:ext>
            </a:extLst>
          </p:cNvPr>
          <p:cNvSpPr txBox="1">
            <a:spLocks/>
          </p:cNvSpPr>
          <p:nvPr/>
        </p:nvSpPr>
        <p:spPr>
          <a:xfrm>
            <a:off x="5723925" y="1894650"/>
            <a:ext cx="3039075" cy="109760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400" b="1" dirty="0">
                <a:solidFill>
                  <a:srgbClr val="FF0000"/>
                </a:solidFill>
                <a:highlight>
                  <a:srgbClr val="FFFF00"/>
                </a:highlight>
                <a:latin typeface="+mn-lt"/>
              </a:rPr>
              <a:t>Provider  Relations </a:t>
            </a:r>
            <a:br>
              <a:rPr lang="en-US" sz="1400" dirty="0">
                <a:solidFill>
                  <a:srgbClr val="FF0000"/>
                </a:solidFill>
                <a:highlight>
                  <a:srgbClr val="FFFF00"/>
                </a:highlight>
                <a:latin typeface="+mn-lt"/>
              </a:rPr>
            </a:br>
            <a:r>
              <a:rPr lang="en-US" sz="1400" dirty="0">
                <a:solidFill>
                  <a:srgbClr val="FF0000"/>
                </a:solidFill>
                <a:highlight>
                  <a:srgbClr val="FFFF00"/>
                </a:highlight>
                <a:latin typeface="+mn-lt"/>
              </a:rPr>
              <a:t>Although UPIC’s are required by CMS to have a provider relations dept, rarely do they respond to </a:t>
            </a:r>
            <a:r>
              <a:rPr lang="en-US" sz="1400">
                <a:solidFill>
                  <a:srgbClr val="FF0000"/>
                </a:solidFill>
                <a:highlight>
                  <a:srgbClr val="FFFF00"/>
                </a:highlight>
                <a:latin typeface="+mn-lt"/>
              </a:rPr>
              <a:t>provider inquiries. </a:t>
            </a:r>
            <a:endParaRPr lang="en-US" sz="1400" dirty="0">
              <a:solidFill>
                <a:srgbClr val="FF0000"/>
              </a:solidFill>
              <a:highlight>
                <a:srgbClr val="FFFF00"/>
              </a:highlight>
              <a:latin typeface="+mn-lt"/>
            </a:endParaRPr>
          </a:p>
        </p:txBody>
      </p:sp>
      <p:sp>
        <p:nvSpPr>
          <p:cNvPr id="26" name="Inhaltsplatzhalter 4">
            <a:extLst>
              <a:ext uri="{FF2B5EF4-FFF2-40B4-BE49-F238E27FC236}">
                <a16:creationId xmlns:a16="http://schemas.microsoft.com/office/drawing/2014/main" id="{71D8533C-566F-9CD0-386C-1D2C36F341AD}"/>
              </a:ext>
            </a:extLst>
          </p:cNvPr>
          <p:cNvSpPr txBox="1">
            <a:spLocks/>
          </p:cNvSpPr>
          <p:nvPr/>
        </p:nvSpPr>
        <p:spPr>
          <a:xfrm>
            <a:off x="5723925" y="3514956"/>
            <a:ext cx="3039075" cy="81753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400" b="1" dirty="0">
                <a:solidFill>
                  <a:srgbClr val="FF0000"/>
                </a:solidFill>
                <a:highlight>
                  <a:srgbClr val="FFFF00"/>
                </a:highlight>
                <a:latin typeface="+mn-lt"/>
              </a:rPr>
              <a:t>Lack of Medical/Clinical Expertise</a:t>
            </a:r>
            <a:br>
              <a:rPr lang="en-US" sz="1400" dirty="0">
                <a:solidFill>
                  <a:srgbClr val="FF0000"/>
                </a:solidFill>
                <a:highlight>
                  <a:srgbClr val="FFFF00"/>
                </a:highlight>
                <a:latin typeface="+mn-lt"/>
              </a:rPr>
            </a:br>
            <a:r>
              <a:rPr lang="en-US" sz="1400" dirty="0">
                <a:solidFill>
                  <a:srgbClr val="FF0000"/>
                </a:solidFill>
                <a:highlight>
                  <a:srgbClr val="FFFF00"/>
                </a:highlight>
                <a:latin typeface="+mn-lt"/>
              </a:rPr>
              <a:t>CMS does not require UPIC’s medical </a:t>
            </a:r>
            <a:r>
              <a:rPr lang="en-US" sz="1400">
                <a:solidFill>
                  <a:srgbClr val="FF0000"/>
                </a:solidFill>
                <a:highlight>
                  <a:srgbClr val="FFFF00"/>
                </a:highlight>
                <a:latin typeface="+mn-lt"/>
              </a:rPr>
              <a:t>reviews to </a:t>
            </a:r>
            <a:r>
              <a:rPr lang="en-US" sz="1400" dirty="0">
                <a:solidFill>
                  <a:srgbClr val="FF0000"/>
                </a:solidFill>
                <a:highlight>
                  <a:srgbClr val="FFFF00"/>
                </a:highlight>
                <a:latin typeface="+mn-lt"/>
              </a:rPr>
              <a:t>have clinical </a:t>
            </a:r>
            <a:r>
              <a:rPr lang="en-US" sz="1400">
                <a:solidFill>
                  <a:srgbClr val="FF0000"/>
                </a:solidFill>
                <a:highlight>
                  <a:srgbClr val="FFFF00"/>
                </a:highlight>
                <a:latin typeface="+mn-lt"/>
              </a:rPr>
              <a:t>depth. </a:t>
            </a:r>
            <a:endParaRPr lang="en-US" sz="1400" dirty="0">
              <a:solidFill>
                <a:srgbClr val="FF0000"/>
              </a:solidFill>
              <a:highlight>
                <a:srgbClr val="FFFF00"/>
              </a:highlight>
              <a:latin typeface="+mn-lt"/>
            </a:endParaRPr>
          </a:p>
        </p:txBody>
      </p:sp>
      <p:sp>
        <p:nvSpPr>
          <p:cNvPr id="4" name="Rectangle 3">
            <a:extLst>
              <a:ext uri="{FF2B5EF4-FFF2-40B4-BE49-F238E27FC236}">
                <a16:creationId xmlns:a16="http://schemas.microsoft.com/office/drawing/2014/main" id="{E39E140C-E722-BED4-3D49-DB7CDE366EF0}"/>
              </a:ext>
            </a:extLst>
          </p:cNvPr>
          <p:cNvSpPr/>
          <p:nvPr/>
        </p:nvSpPr>
        <p:spPr>
          <a:xfrm>
            <a:off x="381000" y="813911"/>
            <a:ext cx="4064002" cy="1015663"/>
          </a:xfrm>
          <a:prstGeom prst="rect">
            <a:avLst/>
          </a:prstGeom>
        </p:spPr>
        <p:txBody>
          <a:bodyPr wrap="square">
            <a:spAutoFit/>
          </a:bodyPr>
          <a:lstStyle/>
          <a:p>
            <a:r>
              <a:rPr lang="en-US" sz="3000" dirty="0">
                <a:solidFill>
                  <a:schemeClr val="bg1"/>
                </a:solidFill>
              </a:rPr>
              <a:t>Lobbying for UPIC </a:t>
            </a:r>
            <a:br>
              <a:rPr lang="en-US" sz="3000" dirty="0">
                <a:solidFill>
                  <a:schemeClr val="bg1"/>
                </a:solidFill>
              </a:rPr>
            </a:br>
            <a:r>
              <a:rPr lang="en-US" sz="3000" dirty="0">
                <a:solidFill>
                  <a:schemeClr val="bg1"/>
                </a:solidFill>
              </a:rPr>
              <a:t>Audit Improvements</a:t>
            </a:r>
          </a:p>
        </p:txBody>
      </p:sp>
    </p:spTree>
    <p:extLst>
      <p:ext uri="{BB962C8B-B14F-4D97-AF65-F5344CB8AC3E}">
        <p14:creationId xmlns:p14="http://schemas.microsoft.com/office/powerpoint/2010/main" val="311077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898EC-489E-F7FD-1007-F187DE447CEF}"/>
            </a:ext>
          </a:extLst>
        </p:cNvPr>
        <p:cNvGrpSpPr/>
        <p:nvPr/>
      </p:nvGrpSpPr>
      <p:grpSpPr>
        <a:xfrm>
          <a:off x="0" y="0"/>
          <a:ext cx="0" cy="0"/>
          <a:chOff x="0" y="0"/>
          <a:chExt cx="0" cy="0"/>
        </a:xfrm>
      </p:grpSpPr>
      <p:pic>
        <p:nvPicPr>
          <p:cNvPr id="13" name="Picture 12" descr="A large white building&#10;&#10;Description automatically generated">
            <a:extLst>
              <a:ext uri="{FF2B5EF4-FFF2-40B4-BE49-F238E27FC236}">
                <a16:creationId xmlns:a16="http://schemas.microsoft.com/office/drawing/2014/main" id="{E8821364-B851-AF1A-5109-F813D35A7B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1" r="-1" b="14127"/>
          <a:stretch/>
        </p:blipFill>
        <p:spPr>
          <a:xfrm>
            <a:off x="0" y="0"/>
            <a:ext cx="9144000" cy="5143500"/>
          </a:xfrm>
          <a:prstGeom prst="rect">
            <a:avLst/>
          </a:prstGeom>
        </p:spPr>
      </p:pic>
      <p:sp>
        <p:nvSpPr>
          <p:cNvPr id="19" name="Rectangle 18">
            <a:extLst>
              <a:ext uri="{FF2B5EF4-FFF2-40B4-BE49-F238E27FC236}">
                <a16:creationId xmlns:a16="http://schemas.microsoft.com/office/drawing/2014/main" id="{26F38A57-C8F7-5877-C653-C5B6A5653F9E}"/>
              </a:ext>
            </a:extLst>
          </p:cNvPr>
          <p:cNvSpPr/>
          <p:nvPr/>
        </p:nvSpPr>
        <p:spPr bwMode="auto">
          <a:xfrm>
            <a:off x="0" y="3362"/>
            <a:ext cx="9144000" cy="5143500"/>
          </a:xfrm>
          <a:prstGeom prst="rect">
            <a:avLst/>
          </a:prstGeom>
          <a:solidFill>
            <a:schemeClr val="accent1">
              <a:alpha val="84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1" name="3">
            <a:extLst>
              <a:ext uri="{FF2B5EF4-FFF2-40B4-BE49-F238E27FC236}">
                <a16:creationId xmlns:a16="http://schemas.microsoft.com/office/drawing/2014/main" id="{B07E73FB-849F-8F0D-E61B-B0C1E69C4023}"/>
              </a:ext>
            </a:extLst>
          </p:cNvPr>
          <p:cNvSpPr txBox="1"/>
          <p:nvPr/>
        </p:nvSpPr>
        <p:spPr>
          <a:xfrm>
            <a:off x="208344" y="2114550"/>
            <a:ext cx="8727312" cy="692497"/>
          </a:xfrm>
          <a:prstGeom prst="rect">
            <a:avLst/>
          </a:prstGeom>
          <a:noFill/>
        </p:spPr>
        <p:txBody>
          <a:bodyPr wrap="square" lIns="0" tIns="0" rIns="0" bIns="0" rtlCol="0" anchor="ctr">
            <a:spAutoFit/>
          </a:bodyPr>
          <a:lstStyle/>
          <a:p>
            <a:pPr algn="ctr">
              <a:spcAft>
                <a:spcPts val="600"/>
              </a:spcAft>
            </a:pPr>
            <a:r>
              <a:rPr lang="en-US" sz="4500" b="1" dirty="0">
                <a:solidFill>
                  <a:schemeClr val="bg1"/>
                </a:solidFill>
              </a:rPr>
              <a:t>Questions?</a:t>
            </a:r>
          </a:p>
        </p:txBody>
      </p:sp>
      <p:grpSp>
        <p:nvGrpSpPr>
          <p:cNvPr id="12" name="Group 11">
            <a:extLst>
              <a:ext uri="{FF2B5EF4-FFF2-40B4-BE49-F238E27FC236}">
                <a16:creationId xmlns:a16="http://schemas.microsoft.com/office/drawing/2014/main" id="{8F6AE6BF-D8D2-399D-ACC4-76492A371143}"/>
              </a:ext>
            </a:extLst>
          </p:cNvPr>
          <p:cNvGrpSpPr/>
          <p:nvPr/>
        </p:nvGrpSpPr>
        <p:grpSpPr>
          <a:xfrm>
            <a:off x="4273852" y="3306334"/>
            <a:ext cx="596296" cy="45720"/>
            <a:chOff x="3624143" y="1019661"/>
            <a:chExt cx="1502841" cy="115229"/>
          </a:xfrm>
        </p:grpSpPr>
        <p:sp>
          <p:nvSpPr>
            <p:cNvPr id="14" name="Oval 13">
              <a:extLst>
                <a:ext uri="{FF2B5EF4-FFF2-40B4-BE49-F238E27FC236}">
                  <a16:creationId xmlns:a16="http://schemas.microsoft.com/office/drawing/2014/main" id="{C45380DC-25C7-D60A-3066-1012FB3ED461}"/>
                </a:ext>
              </a:extLst>
            </p:cNvPr>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5" name="Oval 14">
              <a:extLst>
                <a:ext uri="{FF2B5EF4-FFF2-40B4-BE49-F238E27FC236}">
                  <a16:creationId xmlns:a16="http://schemas.microsoft.com/office/drawing/2014/main" id="{5E2B9E3C-6533-D31C-86A5-B9A90FADD999}"/>
                </a:ext>
              </a:extLst>
            </p:cNvPr>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6" name="Oval 15">
              <a:extLst>
                <a:ext uri="{FF2B5EF4-FFF2-40B4-BE49-F238E27FC236}">
                  <a16:creationId xmlns:a16="http://schemas.microsoft.com/office/drawing/2014/main" id="{8B5A9864-5DBA-789A-1472-85A66762DAF0}"/>
                </a:ext>
              </a:extLst>
            </p:cNvPr>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7" name="Oval 16">
              <a:extLst>
                <a:ext uri="{FF2B5EF4-FFF2-40B4-BE49-F238E27FC236}">
                  <a16:creationId xmlns:a16="http://schemas.microsoft.com/office/drawing/2014/main" id="{CBC9978B-EB07-0D58-3622-368E1AB06594}"/>
                </a:ext>
              </a:extLst>
            </p:cNvPr>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8" name="Oval 17">
              <a:extLst>
                <a:ext uri="{FF2B5EF4-FFF2-40B4-BE49-F238E27FC236}">
                  <a16:creationId xmlns:a16="http://schemas.microsoft.com/office/drawing/2014/main" id="{9D6C1162-4353-37DB-9FCA-F9A16A2026BE}"/>
                </a:ext>
              </a:extLst>
            </p:cNvPr>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25" name="Oval 24">
              <a:extLst>
                <a:ext uri="{FF2B5EF4-FFF2-40B4-BE49-F238E27FC236}">
                  <a16:creationId xmlns:a16="http://schemas.microsoft.com/office/drawing/2014/main" id="{73C941C7-CB19-D91C-297D-B843CF60971A}"/>
                </a:ext>
              </a:extLst>
            </p:cNvPr>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grpSp>
    </p:spTree>
    <p:extLst>
      <p:ext uri="{BB962C8B-B14F-4D97-AF65-F5344CB8AC3E}">
        <p14:creationId xmlns:p14="http://schemas.microsoft.com/office/powerpoint/2010/main" val="130897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5FBEE-09B5-0705-816A-685C1D87D4B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466C286-BF0B-C2EB-CE56-8E5CC0686A68}"/>
              </a:ext>
            </a:extLst>
          </p:cNvPr>
          <p:cNvSpPr/>
          <p:nvPr/>
        </p:nvSpPr>
        <p:spPr>
          <a:xfrm>
            <a:off x="592554" y="470809"/>
            <a:ext cx="7560846" cy="503599"/>
          </a:xfrm>
          <a:prstGeom prst="rect">
            <a:avLst/>
          </a:prstGeom>
        </p:spPr>
        <p:txBody>
          <a:bodyPr wrap="square" lIns="0" tIns="0" rIns="0" bIns="0" anchor="ctr">
            <a:spAutoFit/>
          </a:bodyPr>
          <a:lstStyle/>
          <a:p>
            <a:pPr>
              <a:lnSpc>
                <a:spcPct val="107000"/>
              </a:lnSpc>
              <a:spcAft>
                <a:spcPts val="600"/>
              </a:spcAft>
            </a:pPr>
            <a:r>
              <a:rPr lang="en-US" sz="3200" b="1" dirty="0">
                <a:latin typeface="+mj-lt"/>
                <a:ea typeface="Calibri" panose="020F0502020204030204" pitchFamily="34" charset="0"/>
                <a:cs typeface="Arial" panose="020B0604020202020204" pitchFamily="34" charset="0"/>
              </a:rPr>
              <a:t>Thank you! </a:t>
            </a:r>
            <a:r>
              <a:rPr lang="en-US" sz="3200" dirty="0">
                <a:latin typeface="+mj-lt"/>
                <a:ea typeface="Calibri" panose="020F0502020204030204" pitchFamily="34" charset="0"/>
                <a:cs typeface="Arial" panose="020B0604020202020204" pitchFamily="34" charset="0"/>
              </a:rPr>
              <a:t>We’d love to hear from you.</a:t>
            </a:r>
          </a:p>
        </p:txBody>
      </p:sp>
      <p:grpSp>
        <p:nvGrpSpPr>
          <p:cNvPr id="22" name="Group 21">
            <a:extLst>
              <a:ext uri="{FF2B5EF4-FFF2-40B4-BE49-F238E27FC236}">
                <a16:creationId xmlns:a16="http://schemas.microsoft.com/office/drawing/2014/main" id="{1EAE4904-D14C-B059-740F-8CCAD23FA040}"/>
              </a:ext>
            </a:extLst>
          </p:cNvPr>
          <p:cNvGrpSpPr/>
          <p:nvPr/>
        </p:nvGrpSpPr>
        <p:grpSpPr>
          <a:xfrm>
            <a:off x="496635" y="1349986"/>
            <a:ext cx="6151335" cy="3034053"/>
            <a:chOff x="649035" y="1349986"/>
            <a:chExt cx="6151335" cy="3034053"/>
          </a:xfrm>
        </p:grpSpPr>
        <p:grpSp>
          <p:nvGrpSpPr>
            <p:cNvPr id="9" name="Group 8">
              <a:extLst>
                <a:ext uri="{FF2B5EF4-FFF2-40B4-BE49-F238E27FC236}">
                  <a16:creationId xmlns:a16="http://schemas.microsoft.com/office/drawing/2014/main" id="{A22D6F3C-4C71-D1B1-781A-36CED1E84D03}"/>
                </a:ext>
              </a:extLst>
            </p:cNvPr>
            <p:cNvGrpSpPr/>
            <p:nvPr/>
          </p:nvGrpSpPr>
          <p:grpSpPr>
            <a:xfrm>
              <a:off x="649035" y="1349986"/>
              <a:ext cx="3598447" cy="3034053"/>
              <a:chOff x="685800" y="1349986"/>
              <a:chExt cx="3598447" cy="3034053"/>
            </a:xfrm>
          </p:grpSpPr>
          <p:grpSp>
            <p:nvGrpSpPr>
              <p:cNvPr id="3" name="Group 2">
                <a:extLst>
                  <a:ext uri="{FF2B5EF4-FFF2-40B4-BE49-F238E27FC236}">
                    <a16:creationId xmlns:a16="http://schemas.microsoft.com/office/drawing/2014/main" id="{D87A5FE5-2BAB-94BD-DCBC-9E3976BCC7C2}"/>
                  </a:ext>
                </a:extLst>
              </p:cNvPr>
              <p:cNvGrpSpPr/>
              <p:nvPr/>
            </p:nvGrpSpPr>
            <p:grpSpPr>
              <a:xfrm>
                <a:off x="685800" y="1349986"/>
                <a:ext cx="3598447" cy="3034053"/>
                <a:chOff x="685800" y="1047750"/>
                <a:chExt cx="3598447" cy="3336290"/>
              </a:xfrm>
            </p:grpSpPr>
            <p:sp>
              <p:nvSpPr>
                <p:cNvPr id="5" name="Rounded Rectangle 4">
                  <a:extLst>
                    <a:ext uri="{FF2B5EF4-FFF2-40B4-BE49-F238E27FC236}">
                      <a16:creationId xmlns:a16="http://schemas.microsoft.com/office/drawing/2014/main" id="{1133705A-B6B9-4E3E-362E-0EEAE410E146}"/>
                    </a:ext>
                  </a:extLst>
                </p:cNvPr>
                <p:cNvSpPr/>
                <p:nvPr/>
              </p:nvSpPr>
              <p:spPr bwMode="auto">
                <a:xfrm flipH="1">
                  <a:off x="685800" y="1047750"/>
                  <a:ext cx="3598447" cy="3336290"/>
                </a:xfrm>
                <a:prstGeom prst="roundRect">
                  <a:avLst>
                    <a:gd name="adj" fmla="val 8338"/>
                  </a:avLst>
                </a:prstGeom>
                <a:solidFill>
                  <a:schemeClr val="accent2">
                    <a:lumMod val="40000"/>
                    <a:lumOff val="60000"/>
                  </a:schemeClr>
                </a:solidFill>
                <a:ln w="9525">
                  <a:solidFill>
                    <a:schemeClr val="tx2"/>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7" name="Rectangle 6">
                  <a:extLst>
                    <a:ext uri="{FF2B5EF4-FFF2-40B4-BE49-F238E27FC236}">
                      <a16:creationId xmlns:a16="http://schemas.microsoft.com/office/drawing/2014/main" id="{FE6841E6-5825-4599-E146-672B2DE2D677}"/>
                    </a:ext>
                  </a:extLst>
                </p:cNvPr>
                <p:cNvSpPr/>
                <p:nvPr/>
              </p:nvSpPr>
              <p:spPr>
                <a:xfrm>
                  <a:off x="921857" y="1252001"/>
                  <a:ext cx="3124200" cy="406123"/>
                </a:xfrm>
                <a:prstGeom prst="rect">
                  <a:avLst/>
                </a:prstGeom>
              </p:spPr>
              <p:txBody>
                <a:bodyPr wrap="square" lIns="0" tIns="0" rIns="0" bIns="0" anchor="ctr">
                  <a:spAutoFit/>
                </a:bodyPr>
                <a:lstStyle/>
                <a:p>
                  <a:r>
                    <a:rPr lang="en-US" altLang="en-US" sz="2400" b="1" dirty="0">
                      <a:solidFill>
                        <a:schemeClr val="tx1">
                          <a:lumMod val="85000"/>
                          <a:lumOff val="15000"/>
                        </a:schemeClr>
                      </a:solidFill>
                    </a:rPr>
                    <a:t>Jennifer Weaver</a:t>
                  </a:r>
                </a:p>
              </p:txBody>
            </p:sp>
          </p:grpSp>
          <p:pic>
            <p:nvPicPr>
              <p:cNvPr id="4" name="Picture Placeholder 34" descr="A person with blonde hair&#10;&#10;Description automatically generated with low confidence">
                <a:extLst>
                  <a:ext uri="{FF2B5EF4-FFF2-40B4-BE49-F238E27FC236}">
                    <a16:creationId xmlns:a16="http://schemas.microsoft.com/office/drawing/2014/main" id="{770373C3-D897-9063-AA21-4070263729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21857" y="2038350"/>
                <a:ext cx="1313970" cy="1313972"/>
              </a:xfrm>
              <a:prstGeom prst="rect">
                <a:avLst/>
              </a:prstGeom>
            </p:spPr>
          </p:pic>
        </p:grpSp>
        <p:sp>
          <p:nvSpPr>
            <p:cNvPr id="21" name="TextBox 20">
              <a:extLst>
                <a:ext uri="{FF2B5EF4-FFF2-40B4-BE49-F238E27FC236}">
                  <a16:creationId xmlns:a16="http://schemas.microsoft.com/office/drawing/2014/main" id="{51AE3F5D-2D65-5A88-2BE2-02589FC739CC}"/>
                </a:ext>
              </a:extLst>
            </p:cNvPr>
            <p:cNvSpPr txBox="1"/>
            <p:nvPr/>
          </p:nvSpPr>
          <p:spPr>
            <a:xfrm>
              <a:off x="2228370" y="2445291"/>
              <a:ext cx="4572000" cy="646331"/>
            </a:xfrm>
            <a:prstGeom prst="rect">
              <a:avLst/>
            </a:prstGeom>
            <a:noFill/>
          </p:spPr>
          <p:txBody>
            <a:bodyPr wrap="square">
              <a:spAutoFit/>
            </a:bodyPr>
            <a:lstStyle/>
            <a:p>
              <a:r>
                <a:rPr lang="fr-CA" dirty="0">
                  <a:solidFill>
                    <a:schemeClr val="tx1">
                      <a:lumMod val="85000"/>
                      <a:lumOff val="15000"/>
                    </a:schemeClr>
                  </a:solidFill>
                </a:rPr>
                <a:t>Partner</a:t>
              </a:r>
              <a:br>
                <a:rPr lang="fr-CA" dirty="0">
                  <a:solidFill>
                    <a:schemeClr val="tx1">
                      <a:lumMod val="85000"/>
                      <a:lumOff val="15000"/>
                    </a:schemeClr>
                  </a:solidFill>
                </a:rPr>
              </a:br>
              <a:r>
                <a:rPr lang="fr-CA" b="1" dirty="0">
                  <a:solidFill>
                    <a:schemeClr val="tx1">
                      <a:lumMod val="85000"/>
                      <a:lumOff val="15000"/>
                    </a:schemeClr>
                  </a:solidFill>
                </a:rPr>
                <a:t>Holland &amp; Knight</a:t>
              </a:r>
            </a:p>
          </p:txBody>
        </p:sp>
      </p:grpSp>
      <p:grpSp>
        <p:nvGrpSpPr>
          <p:cNvPr id="23" name="Group 22">
            <a:extLst>
              <a:ext uri="{FF2B5EF4-FFF2-40B4-BE49-F238E27FC236}">
                <a16:creationId xmlns:a16="http://schemas.microsoft.com/office/drawing/2014/main" id="{E6F9FBCA-F996-9A6E-2663-832C9D2FC378}"/>
              </a:ext>
            </a:extLst>
          </p:cNvPr>
          <p:cNvGrpSpPr/>
          <p:nvPr/>
        </p:nvGrpSpPr>
        <p:grpSpPr>
          <a:xfrm>
            <a:off x="5068635" y="1352550"/>
            <a:ext cx="6285165" cy="3034053"/>
            <a:chOff x="649035" y="1349986"/>
            <a:chExt cx="6285165" cy="3034053"/>
          </a:xfrm>
        </p:grpSpPr>
        <p:grpSp>
          <p:nvGrpSpPr>
            <p:cNvPr id="26" name="Group 25">
              <a:extLst>
                <a:ext uri="{FF2B5EF4-FFF2-40B4-BE49-F238E27FC236}">
                  <a16:creationId xmlns:a16="http://schemas.microsoft.com/office/drawing/2014/main" id="{E51C6024-91C3-3B37-DB31-F28AD3F7D83E}"/>
                </a:ext>
              </a:extLst>
            </p:cNvPr>
            <p:cNvGrpSpPr/>
            <p:nvPr/>
          </p:nvGrpSpPr>
          <p:grpSpPr>
            <a:xfrm>
              <a:off x="649035" y="1349986"/>
              <a:ext cx="3598447" cy="3034053"/>
              <a:chOff x="685800" y="1047750"/>
              <a:chExt cx="3598447" cy="3336290"/>
            </a:xfrm>
          </p:grpSpPr>
          <p:sp>
            <p:nvSpPr>
              <p:cNvPr id="28" name="Rounded Rectangle 27">
                <a:extLst>
                  <a:ext uri="{FF2B5EF4-FFF2-40B4-BE49-F238E27FC236}">
                    <a16:creationId xmlns:a16="http://schemas.microsoft.com/office/drawing/2014/main" id="{E72BE4C7-2B38-4858-458F-2CB5D695C046}"/>
                  </a:ext>
                </a:extLst>
              </p:cNvPr>
              <p:cNvSpPr/>
              <p:nvPr/>
            </p:nvSpPr>
            <p:spPr bwMode="auto">
              <a:xfrm flipH="1">
                <a:off x="685800" y="1047750"/>
                <a:ext cx="3598447" cy="3336290"/>
              </a:xfrm>
              <a:prstGeom prst="roundRect">
                <a:avLst>
                  <a:gd name="adj" fmla="val 8338"/>
                </a:avLst>
              </a:prstGeom>
              <a:solidFill>
                <a:schemeClr val="accent2">
                  <a:lumMod val="40000"/>
                  <a:lumOff val="60000"/>
                </a:schemeClr>
              </a:solidFill>
              <a:ln w="9525">
                <a:solidFill>
                  <a:schemeClr val="tx2"/>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highlight>
                    <a:srgbClr val="FFFF00"/>
                  </a:highlight>
                </a:endParaRPr>
              </a:p>
            </p:txBody>
          </p:sp>
          <p:sp>
            <p:nvSpPr>
              <p:cNvPr id="29" name="Rectangle 28">
                <a:extLst>
                  <a:ext uri="{FF2B5EF4-FFF2-40B4-BE49-F238E27FC236}">
                    <a16:creationId xmlns:a16="http://schemas.microsoft.com/office/drawing/2014/main" id="{CA174B76-63A2-08D9-174D-C40C515EB82F}"/>
                  </a:ext>
                </a:extLst>
              </p:cNvPr>
              <p:cNvSpPr/>
              <p:nvPr/>
            </p:nvSpPr>
            <p:spPr>
              <a:xfrm>
                <a:off x="914400" y="1301941"/>
                <a:ext cx="3124200" cy="406123"/>
              </a:xfrm>
              <a:prstGeom prst="rect">
                <a:avLst/>
              </a:prstGeom>
            </p:spPr>
            <p:txBody>
              <a:bodyPr wrap="square" lIns="0" tIns="0" rIns="0" bIns="0" anchor="ctr">
                <a:spAutoFit/>
              </a:bodyPr>
              <a:lstStyle/>
              <a:p>
                <a:r>
                  <a:rPr lang="en-US" altLang="en-US" sz="2400" b="1" dirty="0">
                    <a:solidFill>
                      <a:schemeClr val="tx1">
                        <a:lumMod val="85000"/>
                        <a:lumOff val="15000"/>
                      </a:schemeClr>
                    </a:solidFill>
                  </a:rPr>
                  <a:t>Jon Rawlson</a:t>
                </a:r>
              </a:p>
            </p:txBody>
          </p:sp>
        </p:grpSp>
        <p:sp>
          <p:nvSpPr>
            <p:cNvPr id="25" name="TextBox 24">
              <a:extLst>
                <a:ext uri="{FF2B5EF4-FFF2-40B4-BE49-F238E27FC236}">
                  <a16:creationId xmlns:a16="http://schemas.microsoft.com/office/drawing/2014/main" id="{8A725301-23B2-3930-C018-24586597D881}"/>
                </a:ext>
              </a:extLst>
            </p:cNvPr>
            <p:cNvSpPr txBox="1"/>
            <p:nvPr/>
          </p:nvSpPr>
          <p:spPr>
            <a:xfrm>
              <a:off x="2362200" y="2328624"/>
              <a:ext cx="4572000" cy="923330"/>
            </a:xfrm>
            <a:prstGeom prst="rect">
              <a:avLst/>
            </a:prstGeom>
            <a:noFill/>
          </p:spPr>
          <p:txBody>
            <a:bodyPr wrap="square">
              <a:spAutoFit/>
            </a:bodyPr>
            <a:lstStyle/>
            <a:p>
              <a:r>
                <a:rPr lang="fr-CA" dirty="0">
                  <a:solidFill>
                    <a:schemeClr val="tx1">
                      <a:lumMod val="85000"/>
                      <a:lumOff val="15000"/>
                    </a:schemeClr>
                  </a:solidFill>
                </a:rPr>
                <a:t>Founder, CEO</a:t>
              </a:r>
              <a:br>
                <a:rPr lang="fr-CA" dirty="0">
                  <a:solidFill>
                    <a:schemeClr val="tx1">
                      <a:lumMod val="85000"/>
                      <a:lumOff val="15000"/>
                    </a:schemeClr>
                  </a:solidFill>
                </a:rPr>
              </a:br>
              <a:r>
                <a:rPr lang="fr-CA" b="1" dirty="0">
                  <a:solidFill>
                    <a:schemeClr val="tx1">
                      <a:lumMod val="85000"/>
                      <a:lumOff val="15000"/>
                    </a:schemeClr>
                  </a:solidFill>
                </a:rPr>
                <a:t>Armory Hill </a:t>
              </a:r>
              <a:br>
                <a:rPr lang="fr-CA" b="1" dirty="0">
                  <a:solidFill>
                    <a:schemeClr val="tx1">
                      <a:lumMod val="85000"/>
                      <a:lumOff val="15000"/>
                    </a:schemeClr>
                  </a:solidFill>
                </a:rPr>
              </a:br>
              <a:r>
                <a:rPr lang="fr-CA" b="1" dirty="0">
                  <a:solidFill>
                    <a:schemeClr val="tx1">
                      <a:lumMod val="85000"/>
                      <a:lumOff val="15000"/>
                    </a:schemeClr>
                  </a:solidFill>
                </a:rPr>
                <a:t>Advocates</a:t>
              </a:r>
            </a:p>
          </p:txBody>
        </p:sp>
      </p:grpSp>
      <p:pic>
        <p:nvPicPr>
          <p:cNvPr id="30" name="Picture Placeholder 30" descr="A person sitting in a chair&#10;&#10;Description automatically generated with medium confidence">
            <a:extLst>
              <a:ext uri="{FF2B5EF4-FFF2-40B4-BE49-F238E27FC236}">
                <a16:creationId xmlns:a16="http://schemas.microsoft.com/office/drawing/2014/main" id="{38FA3DD3-86A2-9811-EF84-90CD1129B8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363306" y="2111470"/>
            <a:ext cx="1313972" cy="1313972"/>
          </a:xfrm>
          <a:prstGeom prst="rect">
            <a:avLst/>
          </a:prstGeom>
        </p:spPr>
      </p:pic>
      <p:sp>
        <p:nvSpPr>
          <p:cNvPr id="6" name="TextBox 5">
            <a:extLst>
              <a:ext uri="{FF2B5EF4-FFF2-40B4-BE49-F238E27FC236}">
                <a16:creationId xmlns:a16="http://schemas.microsoft.com/office/drawing/2014/main" id="{0EB60226-5F2B-348E-71A1-0BE50E3A23A6}"/>
              </a:ext>
            </a:extLst>
          </p:cNvPr>
          <p:cNvSpPr txBox="1"/>
          <p:nvPr/>
        </p:nvSpPr>
        <p:spPr>
          <a:xfrm>
            <a:off x="715107" y="3851348"/>
            <a:ext cx="1809082" cy="369332"/>
          </a:xfrm>
          <a:prstGeom prst="rect">
            <a:avLst/>
          </a:prstGeom>
          <a:noFill/>
        </p:spPr>
        <p:txBody>
          <a:bodyPr wrap="square">
            <a:spAutoFit/>
          </a:bodyPr>
          <a:lstStyle/>
          <a:p>
            <a:r>
              <a:rPr lang="en-US" dirty="0"/>
              <a:t>615.850.8116</a:t>
            </a:r>
            <a:endParaRPr lang="en-US" sz="1800" dirty="0">
              <a:solidFill>
                <a:schemeClr val="tx1">
                  <a:lumMod val="85000"/>
                  <a:lumOff val="15000"/>
                </a:schemeClr>
              </a:solidFill>
              <a:latin typeface="+mj-lt"/>
            </a:endParaRPr>
          </a:p>
        </p:txBody>
      </p:sp>
      <p:sp>
        <p:nvSpPr>
          <p:cNvPr id="11" name="TextBox 10">
            <a:extLst>
              <a:ext uri="{FF2B5EF4-FFF2-40B4-BE49-F238E27FC236}">
                <a16:creationId xmlns:a16="http://schemas.microsoft.com/office/drawing/2014/main" id="{D9DC364D-29DB-81A4-AD68-AEB7B97DBD90}"/>
              </a:ext>
            </a:extLst>
          </p:cNvPr>
          <p:cNvSpPr txBox="1"/>
          <p:nvPr/>
        </p:nvSpPr>
        <p:spPr>
          <a:xfrm>
            <a:off x="732692" y="3503323"/>
            <a:ext cx="2968608" cy="369332"/>
          </a:xfrm>
          <a:prstGeom prst="rect">
            <a:avLst/>
          </a:prstGeom>
          <a:noFill/>
        </p:spPr>
        <p:txBody>
          <a:bodyPr wrap="square">
            <a:spAutoFit/>
          </a:bodyPr>
          <a:lstStyle/>
          <a:p>
            <a:r>
              <a:rPr lang="en-US" dirty="0">
                <a:hlinkClick r:id="rId5" tooltip="mailto:jennifer.weaver@hklaw.com"/>
              </a:rPr>
              <a:t>jennifer.weaver@hklaw.com</a:t>
            </a:r>
            <a:endParaRPr lang="en-US"/>
          </a:p>
        </p:txBody>
      </p:sp>
      <p:sp>
        <p:nvSpPr>
          <p:cNvPr id="12" name="TextBox 11">
            <a:extLst>
              <a:ext uri="{FF2B5EF4-FFF2-40B4-BE49-F238E27FC236}">
                <a16:creationId xmlns:a16="http://schemas.microsoft.com/office/drawing/2014/main" id="{1F136D0E-95F7-1AD0-E254-1CE734F9AA1D}"/>
              </a:ext>
            </a:extLst>
          </p:cNvPr>
          <p:cNvSpPr txBox="1"/>
          <p:nvPr/>
        </p:nvSpPr>
        <p:spPr>
          <a:xfrm>
            <a:off x="5279650" y="3840502"/>
            <a:ext cx="1809082" cy="369332"/>
          </a:xfrm>
          <a:prstGeom prst="rect">
            <a:avLst/>
          </a:prstGeom>
          <a:noFill/>
        </p:spPr>
        <p:txBody>
          <a:bodyPr wrap="square">
            <a:spAutoFit/>
          </a:bodyPr>
          <a:lstStyle/>
          <a:p>
            <a:r>
              <a:rPr lang="en-US" sz="1800" dirty="0">
                <a:solidFill>
                  <a:schemeClr val="tx1">
                    <a:lumMod val="85000"/>
                    <a:lumOff val="15000"/>
                  </a:schemeClr>
                </a:solidFill>
                <a:latin typeface="+mj-lt"/>
              </a:rPr>
              <a:t>321.436.0836</a:t>
            </a:r>
          </a:p>
        </p:txBody>
      </p:sp>
      <p:sp>
        <p:nvSpPr>
          <p:cNvPr id="13" name="TextBox 12">
            <a:extLst>
              <a:ext uri="{FF2B5EF4-FFF2-40B4-BE49-F238E27FC236}">
                <a16:creationId xmlns:a16="http://schemas.microsoft.com/office/drawing/2014/main" id="{D89DA819-FAD3-51F8-5558-5377812EBC1A}"/>
              </a:ext>
            </a:extLst>
          </p:cNvPr>
          <p:cNvSpPr txBox="1"/>
          <p:nvPr/>
        </p:nvSpPr>
        <p:spPr>
          <a:xfrm>
            <a:off x="5297235" y="3492477"/>
            <a:ext cx="3131658" cy="369332"/>
          </a:xfrm>
          <a:prstGeom prst="rect">
            <a:avLst/>
          </a:prstGeom>
          <a:noFill/>
        </p:spPr>
        <p:txBody>
          <a:bodyPr wrap="square">
            <a:spAutoFit/>
          </a:bodyPr>
          <a:lstStyle/>
          <a:p>
            <a:r>
              <a:rPr lang="en-US" dirty="0">
                <a:hlinkClick r:id="rId6"/>
              </a:rPr>
              <a:t>jon@armoryhilladvocates.com</a:t>
            </a:r>
            <a:r>
              <a:rPr lang="en-US"/>
              <a:t> </a:t>
            </a:r>
            <a:endParaRPr lang="en-US">
              <a:highlight>
                <a:srgbClr val="FFFF00"/>
              </a:highlight>
            </a:endParaRPr>
          </a:p>
        </p:txBody>
      </p:sp>
    </p:spTree>
    <p:extLst>
      <p:ext uri="{BB962C8B-B14F-4D97-AF65-F5344CB8AC3E}">
        <p14:creationId xmlns:p14="http://schemas.microsoft.com/office/powerpoint/2010/main" val="97257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717DF-6C93-4718-51F6-5C3D83012084}"/>
            </a:ext>
          </a:extLst>
        </p:cNvPr>
        <p:cNvGrpSpPr/>
        <p:nvPr/>
      </p:nvGrpSpPr>
      <p:grpSpPr>
        <a:xfrm>
          <a:off x="0" y="0"/>
          <a:ext cx="0" cy="0"/>
          <a:chOff x="0" y="0"/>
          <a:chExt cx="0" cy="0"/>
        </a:xfrm>
      </p:grpSpPr>
      <p:pic>
        <p:nvPicPr>
          <p:cNvPr id="13" name="Picture 12" descr="A large white building&#10;&#10;Description automatically generated">
            <a:extLst>
              <a:ext uri="{FF2B5EF4-FFF2-40B4-BE49-F238E27FC236}">
                <a16:creationId xmlns:a16="http://schemas.microsoft.com/office/drawing/2014/main" id="{DE98E6F4-309E-9D5D-74E6-79CBAF08E6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1" r="-1" b="14127"/>
          <a:stretch/>
        </p:blipFill>
        <p:spPr>
          <a:xfrm>
            <a:off x="0" y="0"/>
            <a:ext cx="9144000" cy="5143500"/>
          </a:xfrm>
          <a:prstGeom prst="rect">
            <a:avLst/>
          </a:prstGeom>
        </p:spPr>
      </p:pic>
      <p:sp>
        <p:nvSpPr>
          <p:cNvPr id="19" name="Rectangle 18">
            <a:extLst>
              <a:ext uri="{FF2B5EF4-FFF2-40B4-BE49-F238E27FC236}">
                <a16:creationId xmlns:a16="http://schemas.microsoft.com/office/drawing/2014/main" id="{AFB9EFC7-F5E9-57FB-C7CF-D4D8BA284C6B}"/>
              </a:ext>
            </a:extLst>
          </p:cNvPr>
          <p:cNvSpPr/>
          <p:nvPr/>
        </p:nvSpPr>
        <p:spPr bwMode="auto">
          <a:xfrm>
            <a:off x="0" y="3362"/>
            <a:ext cx="9144000" cy="5143500"/>
          </a:xfrm>
          <a:prstGeom prst="rect">
            <a:avLst/>
          </a:prstGeom>
          <a:solidFill>
            <a:schemeClr val="accent1">
              <a:alpha val="84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1" name="3">
            <a:extLst>
              <a:ext uri="{FF2B5EF4-FFF2-40B4-BE49-F238E27FC236}">
                <a16:creationId xmlns:a16="http://schemas.microsoft.com/office/drawing/2014/main" id="{B232CE54-8B17-D59A-DC49-BE73625495EC}"/>
              </a:ext>
            </a:extLst>
          </p:cNvPr>
          <p:cNvSpPr txBox="1"/>
          <p:nvPr/>
        </p:nvSpPr>
        <p:spPr>
          <a:xfrm>
            <a:off x="208344" y="2114550"/>
            <a:ext cx="8727312" cy="692497"/>
          </a:xfrm>
          <a:prstGeom prst="rect">
            <a:avLst/>
          </a:prstGeom>
          <a:noFill/>
        </p:spPr>
        <p:txBody>
          <a:bodyPr wrap="square" lIns="0" tIns="0" rIns="0" bIns="0" rtlCol="0" anchor="ctr">
            <a:spAutoFit/>
          </a:bodyPr>
          <a:lstStyle/>
          <a:p>
            <a:pPr algn="ctr">
              <a:spcAft>
                <a:spcPts val="600"/>
              </a:spcAft>
            </a:pPr>
            <a:r>
              <a:rPr lang="en-US" sz="4500" b="1" dirty="0">
                <a:solidFill>
                  <a:schemeClr val="bg1"/>
                </a:solidFill>
              </a:rPr>
              <a:t>Thank you!</a:t>
            </a:r>
          </a:p>
        </p:txBody>
      </p:sp>
      <p:grpSp>
        <p:nvGrpSpPr>
          <p:cNvPr id="12" name="Group 11">
            <a:extLst>
              <a:ext uri="{FF2B5EF4-FFF2-40B4-BE49-F238E27FC236}">
                <a16:creationId xmlns:a16="http://schemas.microsoft.com/office/drawing/2014/main" id="{6B2BA583-9F35-0647-D035-EC63DDFC1962}"/>
              </a:ext>
            </a:extLst>
          </p:cNvPr>
          <p:cNvGrpSpPr/>
          <p:nvPr/>
        </p:nvGrpSpPr>
        <p:grpSpPr>
          <a:xfrm>
            <a:off x="4273852" y="3306334"/>
            <a:ext cx="596296" cy="45720"/>
            <a:chOff x="3624143" y="1019661"/>
            <a:chExt cx="1502841" cy="115229"/>
          </a:xfrm>
        </p:grpSpPr>
        <p:sp>
          <p:nvSpPr>
            <p:cNvPr id="14" name="Oval 13">
              <a:extLst>
                <a:ext uri="{FF2B5EF4-FFF2-40B4-BE49-F238E27FC236}">
                  <a16:creationId xmlns:a16="http://schemas.microsoft.com/office/drawing/2014/main" id="{8785C78D-2BD2-E4D5-9DE3-3FBA95C4F1DE}"/>
                </a:ext>
              </a:extLst>
            </p:cNvPr>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5" name="Oval 14">
              <a:extLst>
                <a:ext uri="{FF2B5EF4-FFF2-40B4-BE49-F238E27FC236}">
                  <a16:creationId xmlns:a16="http://schemas.microsoft.com/office/drawing/2014/main" id="{B4026D98-6604-BF81-67CA-B841091F38C5}"/>
                </a:ext>
              </a:extLst>
            </p:cNvPr>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6" name="Oval 15">
              <a:extLst>
                <a:ext uri="{FF2B5EF4-FFF2-40B4-BE49-F238E27FC236}">
                  <a16:creationId xmlns:a16="http://schemas.microsoft.com/office/drawing/2014/main" id="{61D09233-2129-29F5-E12B-CDC6980D3EC4}"/>
                </a:ext>
              </a:extLst>
            </p:cNvPr>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7" name="Oval 16">
              <a:extLst>
                <a:ext uri="{FF2B5EF4-FFF2-40B4-BE49-F238E27FC236}">
                  <a16:creationId xmlns:a16="http://schemas.microsoft.com/office/drawing/2014/main" id="{724F680A-9099-0715-097F-3C681F9965DC}"/>
                </a:ext>
              </a:extLst>
            </p:cNvPr>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8" name="Oval 17">
              <a:extLst>
                <a:ext uri="{FF2B5EF4-FFF2-40B4-BE49-F238E27FC236}">
                  <a16:creationId xmlns:a16="http://schemas.microsoft.com/office/drawing/2014/main" id="{4800BFE1-BB14-5A21-7849-43B817835C46}"/>
                </a:ext>
              </a:extLst>
            </p:cNvPr>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25" name="Oval 24">
              <a:extLst>
                <a:ext uri="{FF2B5EF4-FFF2-40B4-BE49-F238E27FC236}">
                  <a16:creationId xmlns:a16="http://schemas.microsoft.com/office/drawing/2014/main" id="{D8520385-D3CE-B89B-F707-C520E24DAD4A}"/>
                </a:ext>
              </a:extLst>
            </p:cNvPr>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grpSp>
    </p:spTree>
    <p:extLst>
      <p:ext uri="{BB962C8B-B14F-4D97-AF65-F5344CB8AC3E}">
        <p14:creationId xmlns:p14="http://schemas.microsoft.com/office/powerpoint/2010/main" val="158731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D2666-0068-9186-1493-B2970E13D57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1EEED7C-8F65-274A-8F05-4803ADF18845}"/>
              </a:ext>
            </a:extLst>
          </p:cNvPr>
          <p:cNvSpPr>
            <a:spLocks noGrp="1"/>
          </p:cNvSpPr>
          <p:nvPr>
            <p:ph type="body" sz="half" idx="2"/>
          </p:nvPr>
        </p:nvSpPr>
        <p:spPr/>
        <p:txBody>
          <a:bodyPr/>
          <a:lstStyle/>
          <a:p>
            <a:r>
              <a:rPr lang="en-US" sz="1600" dirty="0"/>
              <a:t>CMS’ contractors build their cases in silence. Could your clients be next?</a:t>
            </a:r>
          </a:p>
        </p:txBody>
      </p:sp>
      <p:sp>
        <p:nvSpPr>
          <p:cNvPr id="3" name="Title 2">
            <a:extLst>
              <a:ext uri="{FF2B5EF4-FFF2-40B4-BE49-F238E27FC236}">
                <a16:creationId xmlns:a16="http://schemas.microsoft.com/office/drawing/2014/main" id="{BBDCD602-B45D-560E-2823-868870B0A15A}"/>
              </a:ext>
            </a:extLst>
          </p:cNvPr>
          <p:cNvSpPr>
            <a:spLocks noGrp="1"/>
          </p:cNvSpPr>
          <p:nvPr>
            <p:ph type="title"/>
          </p:nvPr>
        </p:nvSpPr>
        <p:spPr/>
        <p:txBody>
          <a:bodyPr/>
          <a:lstStyle/>
          <a:p>
            <a:r>
              <a:rPr lang="en-US" dirty="0"/>
              <a:t>UPIC Audits are Blindsiding Providers and Legal Teams</a:t>
            </a:r>
          </a:p>
        </p:txBody>
      </p:sp>
      <p:sp>
        <p:nvSpPr>
          <p:cNvPr id="6" name="Rounded Rectangle 4">
            <a:extLst>
              <a:ext uri="{FF2B5EF4-FFF2-40B4-BE49-F238E27FC236}">
                <a16:creationId xmlns:a16="http://schemas.microsoft.com/office/drawing/2014/main" id="{3C97410C-4532-2AFF-2B94-E99CB9A71545}"/>
              </a:ext>
            </a:extLst>
          </p:cNvPr>
          <p:cNvSpPr/>
          <p:nvPr/>
        </p:nvSpPr>
        <p:spPr>
          <a:xfrm>
            <a:off x="387821" y="1215341"/>
            <a:ext cx="2715145" cy="2499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350" b="1">
              <a:solidFill>
                <a:schemeClr val="bg1"/>
              </a:solidFill>
            </a:endParaRPr>
          </a:p>
        </p:txBody>
      </p:sp>
      <p:sp>
        <p:nvSpPr>
          <p:cNvPr id="7" name="Rounded Rectangle 4">
            <a:extLst>
              <a:ext uri="{FF2B5EF4-FFF2-40B4-BE49-F238E27FC236}">
                <a16:creationId xmlns:a16="http://schemas.microsoft.com/office/drawing/2014/main" id="{39E9DA39-F3AA-A0AA-FC8D-059B55F5A2CD}"/>
              </a:ext>
            </a:extLst>
          </p:cNvPr>
          <p:cNvSpPr/>
          <p:nvPr/>
        </p:nvSpPr>
        <p:spPr>
          <a:xfrm>
            <a:off x="3214429" y="1215342"/>
            <a:ext cx="2715145" cy="2499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350" b="1"/>
          </a:p>
        </p:txBody>
      </p:sp>
      <p:sp>
        <p:nvSpPr>
          <p:cNvPr id="8" name="Rounded Rectangle 4">
            <a:extLst>
              <a:ext uri="{FF2B5EF4-FFF2-40B4-BE49-F238E27FC236}">
                <a16:creationId xmlns:a16="http://schemas.microsoft.com/office/drawing/2014/main" id="{158C5033-38F7-A38F-F0AD-F9400F0540DE}"/>
              </a:ext>
            </a:extLst>
          </p:cNvPr>
          <p:cNvSpPr/>
          <p:nvPr/>
        </p:nvSpPr>
        <p:spPr>
          <a:xfrm>
            <a:off x="6041037" y="1215342"/>
            <a:ext cx="2715145" cy="24994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350" b="1"/>
          </a:p>
        </p:txBody>
      </p:sp>
      <p:sp>
        <p:nvSpPr>
          <p:cNvPr id="11" name="Rectangle 10">
            <a:extLst>
              <a:ext uri="{FF2B5EF4-FFF2-40B4-BE49-F238E27FC236}">
                <a16:creationId xmlns:a16="http://schemas.microsoft.com/office/drawing/2014/main" id="{7FF1B6AF-DB94-2A0F-D92F-02D5DB769B7D}"/>
              </a:ext>
            </a:extLst>
          </p:cNvPr>
          <p:cNvSpPr/>
          <p:nvPr/>
        </p:nvSpPr>
        <p:spPr>
          <a:xfrm>
            <a:off x="387818" y="1483404"/>
            <a:ext cx="2715144" cy="402546"/>
          </a:xfrm>
          <a:prstGeom prst="rect">
            <a:avLst/>
          </a:prstGeom>
        </p:spPr>
        <p:txBody>
          <a:bodyPr wrap="square" lIns="0" rIns="0" anchor="t">
            <a:spAutoFit/>
          </a:bodyPr>
          <a:lstStyle/>
          <a:p>
            <a:pPr algn="ctr">
              <a:lnSpc>
                <a:spcPct val="120000"/>
              </a:lnSpc>
            </a:pPr>
            <a:r>
              <a:rPr lang="en-US" b="1" dirty="0">
                <a:solidFill>
                  <a:schemeClr val="bg1"/>
                </a:solidFill>
              </a:rPr>
              <a:t>Long Cases, No Warning</a:t>
            </a:r>
          </a:p>
        </p:txBody>
      </p:sp>
      <p:sp>
        <p:nvSpPr>
          <p:cNvPr id="12" name="Rectangle 11">
            <a:extLst>
              <a:ext uri="{FF2B5EF4-FFF2-40B4-BE49-F238E27FC236}">
                <a16:creationId xmlns:a16="http://schemas.microsoft.com/office/drawing/2014/main" id="{99FC0705-06BC-7B71-7F41-153E9E8FC28D}"/>
              </a:ext>
            </a:extLst>
          </p:cNvPr>
          <p:cNvSpPr/>
          <p:nvPr/>
        </p:nvSpPr>
        <p:spPr>
          <a:xfrm>
            <a:off x="550072" y="2037807"/>
            <a:ext cx="2390642" cy="1067343"/>
          </a:xfrm>
          <a:prstGeom prst="rect">
            <a:avLst/>
          </a:prstGeom>
        </p:spPr>
        <p:txBody>
          <a:bodyPr wrap="square" lIns="0" rIns="0" anchor="t">
            <a:spAutoFit/>
          </a:bodyPr>
          <a:lstStyle/>
          <a:p>
            <a:pPr marL="171450" indent="-171450">
              <a:lnSpc>
                <a:spcPct val="120000"/>
              </a:lnSpc>
              <a:buFont typeface="Arial" panose="020B0604020202020204" pitchFamily="34" charset="0"/>
              <a:buChar char="•"/>
            </a:pPr>
            <a:r>
              <a:rPr lang="en-US" dirty="0">
                <a:solidFill>
                  <a:schemeClr val="bg1"/>
                </a:solidFill>
              </a:rPr>
              <a:t>Pre-audit surveillance</a:t>
            </a:r>
          </a:p>
          <a:p>
            <a:pPr marL="171450" indent="-171450">
              <a:lnSpc>
                <a:spcPct val="120000"/>
              </a:lnSpc>
              <a:buFont typeface="Arial" panose="020B0604020202020204" pitchFamily="34" charset="0"/>
              <a:buChar char="•"/>
            </a:pPr>
            <a:r>
              <a:rPr lang="en-US" dirty="0">
                <a:solidFill>
                  <a:schemeClr val="bg1"/>
                </a:solidFill>
              </a:rPr>
              <a:t>Automated triggers</a:t>
            </a:r>
          </a:p>
          <a:p>
            <a:pPr marL="171450" indent="-171450">
              <a:lnSpc>
                <a:spcPct val="120000"/>
              </a:lnSpc>
              <a:buFont typeface="Arial" panose="020B0604020202020204" pitchFamily="34" charset="0"/>
              <a:buChar char="•"/>
            </a:pPr>
            <a:r>
              <a:rPr lang="en-US" dirty="0">
                <a:solidFill>
                  <a:schemeClr val="bg1"/>
                </a:solidFill>
              </a:rPr>
              <a:t>18+ month process</a:t>
            </a:r>
          </a:p>
        </p:txBody>
      </p:sp>
      <p:sp>
        <p:nvSpPr>
          <p:cNvPr id="2" name="Rectangle 1">
            <a:extLst>
              <a:ext uri="{FF2B5EF4-FFF2-40B4-BE49-F238E27FC236}">
                <a16:creationId xmlns:a16="http://schemas.microsoft.com/office/drawing/2014/main" id="{F176E93F-E6A6-C2A1-CA7F-0912A0C9C724}"/>
              </a:ext>
            </a:extLst>
          </p:cNvPr>
          <p:cNvSpPr/>
          <p:nvPr/>
        </p:nvSpPr>
        <p:spPr>
          <a:xfrm>
            <a:off x="3214425" y="1483404"/>
            <a:ext cx="2715145" cy="402546"/>
          </a:xfrm>
          <a:prstGeom prst="rect">
            <a:avLst/>
          </a:prstGeom>
        </p:spPr>
        <p:txBody>
          <a:bodyPr wrap="square" lIns="0" rIns="0" anchor="t">
            <a:spAutoFit/>
          </a:bodyPr>
          <a:lstStyle/>
          <a:p>
            <a:pPr algn="ctr">
              <a:lnSpc>
                <a:spcPct val="120000"/>
              </a:lnSpc>
            </a:pPr>
            <a:r>
              <a:rPr lang="en-US" b="1" dirty="0">
                <a:solidFill>
                  <a:schemeClr val="bg1"/>
                </a:solidFill>
              </a:rPr>
              <a:t>Provider Bears Burden</a:t>
            </a:r>
          </a:p>
        </p:txBody>
      </p:sp>
      <p:sp>
        <p:nvSpPr>
          <p:cNvPr id="9" name="Rectangle 8">
            <a:extLst>
              <a:ext uri="{FF2B5EF4-FFF2-40B4-BE49-F238E27FC236}">
                <a16:creationId xmlns:a16="http://schemas.microsoft.com/office/drawing/2014/main" id="{0DB187BB-BBB9-90FA-314F-76B3038B53ED}"/>
              </a:ext>
            </a:extLst>
          </p:cNvPr>
          <p:cNvSpPr/>
          <p:nvPr/>
        </p:nvSpPr>
        <p:spPr>
          <a:xfrm>
            <a:off x="3376680" y="2038350"/>
            <a:ext cx="2390642" cy="1067343"/>
          </a:xfrm>
          <a:prstGeom prst="rect">
            <a:avLst/>
          </a:prstGeom>
        </p:spPr>
        <p:txBody>
          <a:bodyPr wrap="square" lIns="0" rIns="0" anchor="t">
            <a:spAutoFit/>
          </a:bodyPr>
          <a:lstStyle/>
          <a:p>
            <a:pPr marL="171450" indent="-171450">
              <a:lnSpc>
                <a:spcPct val="120000"/>
              </a:lnSpc>
              <a:buFont typeface="Arial" panose="020B0604020202020204" pitchFamily="34" charset="0"/>
              <a:buChar char="•"/>
            </a:pPr>
            <a:r>
              <a:rPr lang="en-US" dirty="0">
                <a:solidFill>
                  <a:schemeClr val="bg1"/>
                </a:solidFill>
              </a:rPr>
              <a:t>5-step appeal</a:t>
            </a:r>
          </a:p>
          <a:p>
            <a:pPr marL="171450" indent="-171450">
              <a:lnSpc>
                <a:spcPct val="120000"/>
              </a:lnSpc>
              <a:buFont typeface="Arial" panose="020B0604020202020204" pitchFamily="34" charset="0"/>
              <a:buChar char="•"/>
            </a:pPr>
            <a:r>
              <a:rPr lang="en-US" dirty="0">
                <a:solidFill>
                  <a:schemeClr val="bg1"/>
                </a:solidFill>
              </a:rPr>
              <a:t>Recoupment liability, pre-adjudication</a:t>
            </a:r>
          </a:p>
        </p:txBody>
      </p:sp>
      <p:sp>
        <p:nvSpPr>
          <p:cNvPr id="10" name="Rectangle 9">
            <a:extLst>
              <a:ext uri="{FF2B5EF4-FFF2-40B4-BE49-F238E27FC236}">
                <a16:creationId xmlns:a16="http://schemas.microsoft.com/office/drawing/2014/main" id="{6C50A948-1A96-2A50-CBA4-E742DB0E3DD7}"/>
              </a:ext>
            </a:extLst>
          </p:cNvPr>
          <p:cNvSpPr/>
          <p:nvPr/>
        </p:nvSpPr>
        <p:spPr>
          <a:xfrm>
            <a:off x="533400" y="2724150"/>
            <a:ext cx="2390642" cy="1746953"/>
          </a:xfrm>
          <a:prstGeom prst="rect">
            <a:avLst/>
          </a:prstGeom>
        </p:spPr>
        <p:txBody>
          <a:bodyPr wrap="square" lIns="0" rIns="0" anchor="t">
            <a:spAutoFit/>
          </a:bodyPr>
          <a:lstStyle/>
          <a:p>
            <a:pPr algn="ctr">
              <a:lnSpc>
                <a:spcPct val="120000"/>
              </a:lnSpc>
            </a:pPr>
            <a:r>
              <a:rPr lang="en-US" sz="9600" dirty="0">
                <a:solidFill>
                  <a:srgbClr val="C00000"/>
                </a:solidFill>
              </a:rPr>
              <a:t>!</a:t>
            </a:r>
          </a:p>
        </p:txBody>
      </p:sp>
      <p:sp>
        <p:nvSpPr>
          <p:cNvPr id="13" name="Rectangle 12">
            <a:extLst>
              <a:ext uri="{FF2B5EF4-FFF2-40B4-BE49-F238E27FC236}">
                <a16:creationId xmlns:a16="http://schemas.microsoft.com/office/drawing/2014/main" id="{B68D7109-0838-55AB-F12C-DD396AB377EC}"/>
              </a:ext>
            </a:extLst>
          </p:cNvPr>
          <p:cNvSpPr/>
          <p:nvPr/>
        </p:nvSpPr>
        <p:spPr>
          <a:xfrm>
            <a:off x="3400558" y="2724150"/>
            <a:ext cx="2390642" cy="1746953"/>
          </a:xfrm>
          <a:prstGeom prst="rect">
            <a:avLst/>
          </a:prstGeom>
        </p:spPr>
        <p:txBody>
          <a:bodyPr wrap="square" lIns="0" rIns="0" anchor="t">
            <a:spAutoFit/>
          </a:bodyPr>
          <a:lstStyle/>
          <a:p>
            <a:pPr algn="ctr">
              <a:lnSpc>
                <a:spcPct val="120000"/>
              </a:lnSpc>
            </a:pPr>
            <a:r>
              <a:rPr lang="en-US" sz="9600" dirty="0">
                <a:solidFill>
                  <a:srgbClr val="C00000"/>
                </a:solidFill>
              </a:rPr>
              <a:t>!</a:t>
            </a:r>
          </a:p>
        </p:txBody>
      </p:sp>
      <p:sp>
        <p:nvSpPr>
          <p:cNvPr id="14" name="Rectangle 13">
            <a:extLst>
              <a:ext uri="{FF2B5EF4-FFF2-40B4-BE49-F238E27FC236}">
                <a16:creationId xmlns:a16="http://schemas.microsoft.com/office/drawing/2014/main" id="{D94FC1F6-4DBC-3B36-AA89-61719AEAAD06}"/>
              </a:ext>
            </a:extLst>
          </p:cNvPr>
          <p:cNvSpPr/>
          <p:nvPr/>
        </p:nvSpPr>
        <p:spPr>
          <a:xfrm>
            <a:off x="6041037" y="1483404"/>
            <a:ext cx="2715142" cy="402546"/>
          </a:xfrm>
          <a:prstGeom prst="rect">
            <a:avLst/>
          </a:prstGeom>
        </p:spPr>
        <p:txBody>
          <a:bodyPr wrap="square" lIns="0" rIns="0" anchor="t">
            <a:spAutoFit/>
          </a:bodyPr>
          <a:lstStyle/>
          <a:p>
            <a:pPr algn="ctr">
              <a:lnSpc>
                <a:spcPct val="120000"/>
              </a:lnSpc>
            </a:pPr>
            <a:r>
              <a:rPr lang="en-US" b="1" dirty="0">
                <a:solidFill>
                  <a:schemeClr val="bg1"/>
                </a:solidFill>
              </a:rPr>
              <a:t>Serious Risk for Providers</a:t>
            </a:r>
          </a:p>
        </p:txBody>
      </p:sp>
      <p:sp>
        <p:nvSpPr>
          <p:cNvPr id="15" name="Rectangle 14">
            <a:extLst>
              <a:ext uri="{FF2B5EF4-FFF2-40B4-BE49-F238E27FC236}">
                <a16:creationId xmlns:a16="http://schemas.microsoft.com/office/drawing/2014/main" id="{AFDB51FA-76D8-7E5E-6F89-8141D68C3315}"/>
              </a:ext>
            </a:extLst>
          </p:cNvPr>
          <p:cNvSpPr/>
          <p:nvPr/>
        </p:nvSpPr>
        <p:spPr>
          <a:xfrm>
            <a:off x="6203288" y="1962150"/>
            <a:ext cx="2390642" cy="1399742"/>
          </a:xfrm>
          <a:prstGeom prst="rect">
            <a:avLst/>
          </a:prstGeom>
        </p:spPr>
        <p:txBody>
          <a:bodyPr wrap="square" lIns="0" rIns="0" anchor="t">
            <a:spAutoFit/>
          </a:bodyPr>
          <a:lstStyle/>
          <a:p>
            <a:pPr marL="171450" indent="-171450">
              <a:lnSpc>
                <a:spcPct val="120000"/>
              </a:lnSpc>
              <a:buFont typeface="Arial" panose="020B0604020202020204" pitchFamily="34" charset="0"/>
              <a:buChar char="•"/>
            </a:pPr>
            <a:r>
              <a:rPr lang="en-US" dirty="0">
                <a:solidFill>
                  <a:schemeClr val="bg1"/>
                </a:solidFill>
              </a:rPr>
              <a:t>Payment suspensions</a:t>
            </a:r>
          </a:p>
          <a:p>
            <a:pPr marL="171450" indent="-171450">
              <a:lnSpc>
                <a:spcPct val="120000"/>
              </a:lnSpc>
              <a:buFont typeface="Arial" panose="020B0604020202020204" pitchFamily="34" charset="0"/>
              <a:buChar char="•"/>
            </a:pPr>
            <a:r>
              <a:rPr lang="en-US" dirty="0">
                <a:solidFill>
                  <a:schemeClr val="bg1"/>
                </a:solidFill>
              </a:rPr>
              <a:t>Millions in penalties</a:t>
            </a:r>
          </a:p>
          <a:p>
            <a:pPr marL="171450" indent="-171450">
              <a:lnSpc>
                <a:spcPct val="120000"/>
              </a:lnSpc>
              <a:buFont typeface="Arial" panose="020B0604020202020204" pitchFamily="34" charset="0"/>
              <a:buChar char="•"/>
            </a:pPr>
            <a:r>
              <a:rPr lang="en-US" dirty="0">
                <a:solidFill>
                  <a:schemeClr val="bg1"/>
                </a:solidFill>
              </a:rPr>
              <a:t>Law enforcement referral</a:t>
            </a:r>
          </a:p>
        </p:txBody>
      </p:sp>
      <p:sp>
        <p:nvSpPr>
          <p:cNvPr id="16" name="Rectangle 15">
            <a:extLst>
              <a:ext uri="{FF2B5EF4-FFF2-40B4-BE49-F238E27FC236}">
                <a16:creationId xmlns:a16="http://schemas.microsoft.com/office/drawing/2014/main" id="{4186FD20-2A00-3951-3D26-32DDCF883EBE}"/>
              </a:ext>
            </a:extLst>
          </p:cNvPr>
          <p:cNvSpPr/>
          <p:nvPr/>
        </p:nvSpPr>
        <p:spPr>
          <a:xfrm>
            <a:off x="6203288" y="2729797"/>
            <a:ext cx="2390642" cy="1746953"/>
          </a:xfrm>
          <a:prstGeom prst="rect">
            <a:avLst/>
          </a:prstGeom>
        </p:spPr>
        <p:txBody>
          <a:bodyPr wrap="square" lIns="0" rIns="0" anchor="t">
            <a:spAutoFit/>
          </a:bodyPr>
          <a:lstStyle/>
          <a:p>
            <a:pPr algn="ctr">
              <a:lnSpc>
                <a:spcPct val="120000"/>
              </a:lnSpc>
            </a:pPr>
            <a:r>
              <a:rPr lang="en-US" sz="9600" dirty="0">
                <a:solidFill>
                  <a:srgbClr val="C00000"/>
                </a:solidFill>
              </a:rPr>
              <a:t>!</a:t>
            </a:r>
          </a:p>
        </p:txBody>
      </p:sp>
    </p:spTree>
    <p:extLst>
      <p:ext uri="{BB962C8B-B14F-4D97-AF65-F5344CB8AC3E}">
        <p14:creationId xmlns:p14="http://schemas.microsoft.com/office/powerpoint/2010/main" val="216936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E9903-E25E-226B-834E-25B67776BA0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77DC02-DC74-7D5B-71B7-E95DD15AB1CB}"/>
              </a:ext>
            </a:extLst>
          </p:cNvPr>
          <p:cNvSpPr/>
          <p:nvPr/>
        </p:nvSpPr>
        <p:spPr bwMode="auto">
          <a:xfrm>
            <a:off x="0" y="0"/>
            <a:ext cx="9144000" cy="5143500"/>
          </a:xfrm>
          <a:prstGeom prst="rect">
            <a:avLst/>
          </a:prstGeom>
          <a:gradFill flip="none" rotWithShape="1">
            <a:gsLst>
              <a:gs pos="0">
                <a:schemeClr val="bg2"/>
              </a:gs>
              <a:gs pos="50000">
                <a:schemeClr val="bg2">
                  <a:lumMod val="40000"/>
                  <a:lumOff val="60000"/>
                </a:schemeClr>
              </a:gs>
              <a:gs pos="100000">
                <a:schemeClr val="bg2">
                  <a:lumMod val="20000"/>
                  <a:lumOff val="80000"/>
                </a:schemeClr>
              </a:gs>
            </a:gsLst>
            <a:lin ang="135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1" name="Rectangle 20">
            <a:extLst>
              <a:ext uri="{FF2B5EF4-FFF2-40B4-BE49-F238E27FC236}">
                <a16:creationId xmlns:a16="http://schemas.microsoft.com/office/drawing/2014/main" id="{3CAC1856-1BC9-5CF0-A4C0-1F830BEBDD07}"/>
              </a:ext>
            </a:extLst>
          </p:cNvPr>
          <p:cNvSpPr/>
          <p:nvPr/>
        </p:nvSpPr>
        <p:spPr>
          <a:xfrm>
            <a:off x="3365401" y="4217372"/>
            <a:ext cx="2422337" cy="338554"/>
          </a:xfrm>
          <a:prstGeom prst="rect">
            <a:avLst/>
          </a:prstGeom>
        </p:spPr>
        <p:txBody>
          <a:bodyPr wrap="square" anchor="ctr">
            <a:spAutoFit/>
          </a:bodyPr>
          <a:lstStyle/>
          <a:p>
            <a:pPr algn="ctr"/>
            <a:r>
              <a:rPr lang="en-US" sz="1600" dirty="0">
                <a:solidFill>
                  <a:schemeClr val="tx2"/>
                </a:solidFill>
                <a:latin typeface="+mj-lt"/>
              </a:rPr>
              <a:t>americanhealthlaw.org</a:t>
            </a:r>
          </a:p>
        </p:txBody>
      </p:sp>
      <p:sp>
        <p:nvSpPr>
          <p:cNvPr id="22" name="Rectangle 5">
            <a:extLst>
              <a:ext uri="{FF2B5EF4-FFF2-40B4-BE49-F238E27FC236}">
                <a16:creationId xmlns:a16="http://schemas.microsoft.com/office/drawing/2014/main" id="{25D7D835-C5C4-66E7-5958-019AB37FD532}"/>
              </a:ext>
            </a:extLst>
          </p:cNvPr>
          <p:cNvSpPr>
            <a:spLocks/>
          </p:cNvSpPr>
          <p:nvPr/>
        </p:nvSpPr>
        <p:spPr bwMode="auto">
          <a:xfrm>
            <a:off x="1503681" y="2713536"/>
            <a:ext cx="6136638" cy="116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r>
              <a:rPr lang="en-US" sz="3600" dirty="0">
                <a:solidFill>
                  <a:schemeClr val="tx2"/>
                </a:solidFill>
                <a:latin typeface="+mj-lt"/>
              </a:rPr>
              <a:t>Educating and Connecting the Health </a:t>
            </a:r>
            <a:r>
              <a:rPr lang="en-US" sz="4000" dirty="0">
                <a:solidFill>
                  <a:schemeClr val="tx2"/>
                </a:solidFill>
                <a:latin typeface="+mj-lt"/>
              </a:rPr>
              <a:t>Law</a:t>
            </a:r>
            <a:r>
              <a:rPr lang="en-US" sz="3600" dirty="0">
                <a:solidFill>
                  <a:schemeClr val="tx2"/>
                </a:solidFill>
                <a:latin typeface="+mj-lt"/>
              </a:rPr>
              <a:t> Community</a:t>
            </a:r>
            <a:endParaRPr lang="ar-IQ">
              <a:solidFill>
                <a:schemeClr val="tx2"/>
              </a:solidFill>
              <a:latin typeface="+mj-lt"/>
            </a:endParaRPr>
          </a:p>
        </p:txBody>
      </p:sp>
      <p:pic>
        <p:nvPicPr>
          <p:cNvPr id="3" name="Picture 2">
            <a:extLst>
              <a:ext uri="{FF2B5EF4-FFF2-40B4-BE49-F238E27FC236}">
                <a16:creationId xmlns:a16="http://schemas.microsoft.com/office/drawing/2014/main" id="{24F2A83B-491C-0846-0D20-D10749C2A361}"/>
              </a:ext>
            </a:extLst>
          </p:cNvPr>
          <p:cNvPicPr>
            <a:picLocks noChangeAspect="1"/>
          </p:cNvPicPr>
          <p:nvPr/>
        </p:nvPicPr>
        <p:blipFill>
          <a:blip r:embed="rId3"/>
          <a:stretch>
            <a:fillRect/>
          </a:stretch>
        </p:blipFill>
        <p:spPr>
          <a:xfrm>
            <a:off x="3395218" y="895350"/>
            <a:ext cx="2232000" cy="609600"/>
          </a:xfrm>
          <a:prstGeom prst="rect">
            <a:avLst/>
          </a:prstGeom>
        </p:spPr>
      </p:pic>
    </p:spTree>
    <p:extLst>
      <p:ext uri="{BB962C8B-B14F-4D97-AF65-F5344CB8AC3E}">
        <p14:creationId xmlns:p14="http://schemas.microsoft.com/office/powerpoint/2010/main" val="381995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A558-2465-5DD9-02C5-697842DCD366}"/>
            </a:ext>
          </a:extLst>
        </p:cNvPr>
        <p:cNvGrpSpPr/>
        <p:nvPr/>
      </p:nvGrpSpPr>
      <p:grpSpPr>
        <a:xfrm>
          <a:off x="0" y="0"/>
          <a:ext cx="0" cy="0"/>
          <a:chOff x="0" y="0"/>
          <a:chExt cx="0" cy="0"/>
        </a:xfrm>
      </p:grpSpPr>
      <p:pic>
        <p:nvPicPr>
          <p:cNvPr id="30" name="Picture Placeholder 29" descr="A group of people sitting in front of a crowd&#10;&#10;Description automatically generated">
            <a:extLst>
              <a:ext uri="{FF2B5EF4-FFF2-40B4-BE49-F238E27FC236}">
                <a16:creationId xmlns:a16="http://schemas.microsoft.com/office/drawing/2014/main" id="{BFB21298-AF85-F7B4-254A-8860C1252FC1}"/>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41" t="18970" r="-241" b="23868"/>
          <a:stretch/>
        </p:blipFill>
        <p:spPr>
          <a:xfrm>
            <a:off x="0" y="0"/>
            <a:ext cx="9144000" cy="3484563"/>
          </a:xfrm>
        </p:spPr>
      </p:pic>
      <p:sp>
        <p:nvSpPr>
          <p:cNvPr id="31" name="Rectangle 30">
            <a:extLst>
              <a:ext uri="{FF2B5EF4-FFF2-40B4-BE49-F238E27FC236}">
                <a16:creationId xmlns:a16="http://schemas.microsoft.com/office/drawing/2014/main" id="{FE47AA88-6B1E-7B53-1A36-A3A7790DC3E4}"/>
              </a:ext>
            </a:extLst>
          </p:cNvPr>
          <p:cNvSpPr/>
          <p:nvPr/>
        </p:nvSpPr>
        <p:spPr bwMode="auto">
          <a:xfrm>
            <a:off x="0" y="-30925"/>
            <a:ext cx="9144000" cy="3515488"/>
          </a:xfrm>
          <a:prstGeom prst="rect">
            <a:avLst/>
          </a:prstGeom>
          <a:solidFill>
            <a:schemeClr val="tx2">
              <a:alpha val="9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 name="Rectangle 5">
            <a:extLst>
              <a:ext uri="{FF2B5EF4-FFF2-40B4-BE49-F238E27FC236}">
                <a16:creationId xmlns:a16="http://schemas.microsoft.com/office/drawing/2014/main" id="{668D661B-3BD1-67E0-E9F3-E117148408C7}"/>
              </a:ext>
            </a:extLst>
          </p:cNvPr>
          <p:cNvSpPr/>
          <p:nvPr/>
        </p:nvSpPr>
        <p:spPr bwMode="auto">
          <a:xfrm>
            <a:off x="387819" y="2571750"/>
            <a:ext cx="8375181" cy="1988675"/>
          </a:xfrm>
          <a:prstGeom prst="rect">
            <a:avLst/>
          </a:prstGeom>
          <a:solidFill>
            <a:schemeClr val="bg1"/>
          </a:solidFill>
          <a:ln w="19050">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9" name="Rectangle 8">
            <a:extLst>
              <a:ext uri="{FF2B5EF4-FFF2-40B4-BE49-F238E27FC236}">
                <a16:creationId xmlns:a16="http://schemas.microsoft.com/office/drawing/2014/main" id="{F986DE52-45FD-C314-4A1D-A7B226E43594}"/>
              </a:ext>
            </a:extLst>
          </p:cNvPr>
          <p:cNvSpPr/>
          <p:nvPr/>
        </p:nvSpPr>
        <p:spPr>
          <a:xfrm>
            <a:off x="574908" y="3132228"/>
            <a:ext cx="7822395" cy="1338828"/>
          </a:xfrm>
          <a:prstGeom prst="rect">
            <a:avLst/>
          </a:prstGeom>
        </p:spPr>
        <p:txBody>
          <a:bodyPr wrap="square" lIns="0" rIns="0" anchor="ctr">
            <a:spAutoFit/>
          </a:bodyPr>
          <a:lstStyle/>
          <a:p>
            <a:pPr marL="11113" lvl="1" indent="0">
              <a:buFontTx/>
              <a:buNone/>
              <a:tabLst/>
            </a:pPr>
            <a:r>
              <a:rPr lang="en-US" sz="900" dirty="0">
                <a:solidFill>
                  <a:prstClr val="black"/>
                </a:solidFill>
                <a:cs typeface="HelveticaNeueLT Std Lt Cn"/>
              </a:rPr>
              <a:t>© 2025 is published by the American Health Law Association. All rights reserved. No part of this publication may be reproduced in any form except by prior written permission from the publisher. Printed in the United States of America. </a:t>
            </a:r>
            <a:br>
              <a:rPr lang="en-US" sz="900" dirty="0">
                <a:solidFill>
                  <a:prstClr val="black"/>
                </a:solidFill>
                <a:cs typeface="HelveticaNeueLT Std Lt Cn"/>
              </a:rPr>
            </a:br>
            <a:br>
              <a:rPr lang="en-US" sz="900" dirty="0">
                <a:solidFill>
                  <a:prstClr val="black"/>
                </a:solidFill>
                <a:cs typeface="HelveticaNeueLT Std Lt Cn"/>
              </a:rPr>
            </a:br>
            <a:r>
              <a:rPr lang="en-US" sz="900" dirty="0">
                <a:solidFill>
                  <a:prstClr val="black"/>
                </a:solidFill>
                <a:cs typeface="HelveticaNeueLT Std Lt Cn"/>
              </a:rPr>
              <a:t>Any views or advice offered in this publication are those of its authors and should not be construed as the position of the American Health Law Association. </a:t>
            </a:r>
            <a:br>
              <a:rPr lang="en-US" sz="900" dirty="0">
                <a:solidFill>
                  <a:prstClr val="black"/>
                </a:solidFill>
                <a:cs typeface="HelveticaNeueLT Std Lt Cn"/>
              </a:rPr>
            </a:br>
            <a:br>
              <a:rPr lang="en-US" sz="900" dirty="0">
                <a:solidFill>
                  <a:prstClr val="black"/>
                </a:solidFill>
                <a:cs typeface="HelveticaNeueLT Std Lt Cn"/>
              </a:rPr>
            </a:br>
            <a:r>
              <a:rPr lang="en-US" sz="900" dirty="0">
                <a:solidFill>
                  <a:prstClr val="black"/>
                </a:solidFill>
                <a:cs typeface="HelveticaNeueLT Std Lt Cn"/>
              </a:rPr>
              <a:t>“This publication is designed to provide accurate and authoritative information in regard to the subject matter covered. It is provided with the understanding that the publisher is not engaged in rendering legal or other professional services. If legal advice or other expert assistance is required, the services of a competent professional person should be sought” —from a declaration of the American Bar Association.</a:t>
            </a:r>
            <a:br>
              <a:rPr lang="en-US" sz="900" dirty="0">
                <a:solidFill>
                  <a:prstClr val="black"/>
                </a:solidFill>
                <a:cs typeface="HelveticaNeueLT Std Lt Cn"/>
              </a:rPr>
            </a:br>
            <a:r>
              <a:rPr lang="en-US" sz="900" dirty="0"/>
              <a:t>  </a:t>
            </a:r>
          </a:p>
        </p:txBody>
      </p:sp>
      <p:grpSp>
        <p:nvGrpSpPr>
          <p:cNvPr id="11" name="Group 10">
            <a:extLst>
              <a:ext uri="{FF2B5EF4-FFF2-40B4-BE49-F238E27FC236}">
                <a16:creationId xmlns:a16="http://schemas.microsoft.com/office/drawing/2014/main" id="{F59304E7-8FD6-5924-FC84-9DDC0C141F01}"/>
              </a:ext>
            </a:extLst>
          </p:cNvPr>
          <p:cNvGrpSpPr/>
          <p:nvPr/>
        </p:nvGrpSpPr>
        <p:grpSpPr>
          <a:xfrm>
            <a:off x="574909" y="2891852"/>
            <a:ext cx="611474" cy="60898"/>
            <a:chOff x="411511" y="4318417"/>
            <a:chExt cx="611474" cy="60898"/>
          </a:xfrm>
        </p:grpSpPr>
        <p:sp>
          <p:nvSpPr>
            <p:cNvPr id="12" name="Oval 13">
              <a:extLst>
                <a:ext uri="{FF2B5EF4-FFF2-40B4-BE49-F238E27FC236}">
                  <a16:creationId xmlns:a16="http://schemas.microsoft.com/office/drawing/2014/main" id="{B289723B-66CB-61DC-3B1B-6075360266C0}"/>
                </a:ext>
              </a:extLst>
            </p:cNvPr>
            <p:cNvSpPr/>
            <p:nvPr/>
          </p:nvSpPr>
          <p:spPr bwMode="auto">
            <a:xfrm>
              <a:off x="411511" y="4318417"/>
              <a:ext cx="60898" cy="60898"/>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3" name="Oval 14">
              <a:extLst>
                <a:ext uri="{FF2B5EF4-FFF2-40B4-BE49-F238E27FC236}">
                  <a16:creationId xmlns:a16="http://schemas.microsoft.com/office/drawing/2014/main" id="{E1FA8BA1-ED58-AB71-EAEA-ED75C09B08C1}"/>
                </a:ext>
              </a:extLst>
            </p:cNvPr>
            <p:cNvSpPr/>
            <p:nvPr/>
          </p:nvSpPr>
          <p:spPr bwMode="auto">
            <a:xfrm>
              <a:off x="521626" y="4318417"/>
              <a:ext cx="60898" cy="60898"/>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4" name="Oval 15">
              <a:extLst>
                <a:ext uri="{FF2B5EF4-FFF2-40B4-BE49-F238E27FC236}">
                  <a16:creationId xmlns:a16="http://schemas.microsoft.com/office/drawing/2014/main" id="{C37CDD47-EFDF-0CE1-80E7-D6A45A28A38C}"/>
                </a:ext>
              </a:extLst>
            </p:cNvPr>
            <p:cNvSpPr/>
            <p:nvPr/>
          </p:nvSpPr>
          <p:spPr bwMode="auto">
            <a:xfrm>
              <a:off x="631741" y="4318417"/>
              <a:ext cx="60898" cy="60898"/>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5" name="Oval 16">
              <a:extLst>
                <a:ext uri="{FF2B5EF4-FFF2-40B4-BE49-F238E27FC236}">
                  <a16:creationId xmlns:a16="http://schemas.microsoft.com/office/drawing/2014/main" id="{DB3E3C55-BAF5-FC9F-88B6-1F9D8B85B710}"/>
                </a:ext>
              </a:extLst>
            </p:cNvPr>
            <p:cNvSpPr/>
            <p:nvPr/>
          </p:nvSpPr>
          <p:spPr bwMode="auto">
            <a:xfrm>
              <a:off x="741856" y="4318417"/>
              <a:ext cx="60898" cy="60898"/>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6" name="Oval 17">
              <a:extLst>
                <a:ext uri="{FF2B5EF4-FFF2-40B4-BE49-F238E27FC236}">
                  <a16:creationId xmlns:a16="http://schemas.microsoft.com/office/drawing/2014/main" id="{8D1A2BE0-53D8-93E1-1B28-AF89E2B12B44}"/>
                </a:ext>
              </a:extLst>
            </p:cNvPr>
            <p:cNvSpPr/>
            <p:nvPr/>
          </p:nvSpPr>
          <p:spPr bwMode="auto">
            <a:xfrm>
              <a:off x="851971" y="4318417"/>
              <a:ext cx="60898" cy="60898"/>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7" name="Oval 24">
              <a:extLst>
                <a:ext uri="{FF2B5EF4-FFF2-40B4-BE49-F238E27FC236}">
                  <a16:creationId xmlns:a16="http://schemas.microsoft.com/office/drawing/2014/main" id="{14A6C729-922E-6C2D-A18D-B704D95FED8A}"/>
                </a:ext>
              </a:extLst>
            </p:cNvPr>
            <p:cNvSpPr/>
            <p:nvPr/>
          </p:nvSpPr>
          <p:spPr bwMode="auto">
            <a:xfrm>
              <a:off x="962087" y="4318417"/>
              <a:ext cx="60898" cy="60898"/>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grpSp>
        <p:nvGrpSpPr>
          <p:cNvPr id="18" name="Group 17">
            <a:extLst>
              <a:ext uri="{FF2B5EF4-FFF2-40B4-BE49-F238E27FC236}">
                <a16:creationId xmlns:a16="http://schemas.microsoft.com/office/drawing/2014/main" id="{4ADE8C6F-5A76-0AFD-08C4-339DD019C053}"/>
              </a:ext>
            </a:extLst>
          </p:cNvPr>
          <p:cNvGrpSpPr/>
          <p:nvPr/>
        </p:nvGrpSpPr>
        <p:grpSpPr>
          <a:xfrm>
            <a:off x="387819" y="4560425"/>
            <a:ext cx="8368363" cy="45719"/>
            <a:chOff x="685800" y="4552950"/>
            <a:chExt cx="6329468" cy="381000"/>
          </a:xfrm>
        </p:grpSpPr>
        <p:sp>
          <p:nvSpPr>
            <p:cNvPr id="19" name="Rectangle 18">
              <a:extLst>
                <a:ext uri="{FF2B5EF4-FFF2-40B4-BE49-F238E27FC236}">
                  <a16:creationId xmlns:a16="http://schemas.microsoft.com/office/drawing/2014/main" id="{10A3EEF1-6185-D5C6-C004-0EB305E9B9C5}"/>
                </a:ext>
              </a:extLst>
            </p:cNvPr>
            <p:cNvSpPr/>
            <p:nvPr/>
          </p:nvSpPr>
          <p:spPr bwMode="auto">
            <a:xfrm>
              <a:off x="685800"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0" name="Rectangle 19">
              <a:extLst>
                <a:ext uri="{FF2B5EF4-FFF2-40B4-BE49-F238E27FC236}">
                  <a16:creationId xmlns:a16="http://schemas.microsoft.com/office/drawing/2014/main" id="{A6D0D4FB-93D4-70E1-C5A1-FC0A2E6D1754}"/>
                </a:ext>
              </a:extLst>
            </p:cNvPr>
            <p:cNvSpPr/>
            <p:nvPr/>
          </p:nvSpPr>
          <p:spPr bwMode="auto">
            <a:xfrm>
              <a:off x="1481153"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1" name="Rectangle 20">
              <a:extLst>
                <a:ext uri="{FF2B5EF4-FFF2-40B4-BE49-F238E27FC236}">
                  <a16:creationId xmlns:a16="http://schemas.microsoft.com/office/drawing/2014/main" id="{D9D43ADA-1A1B-3D9F-25FC-2CAECB1550F0}"/>
                </a:ext>
              </a:extLst>
            </p:cNvPr>
            <p:cNvSpPr/>
            <p:nvPr/>
          </p:nvSpPr>
          <p:spPr bwMode="auto">
            <a:xfrm>
              <a:off x="2276506" y="4552950"/>
              <a:ext cx="762000" cy="381000"/>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2" name="Rectangle 21">
              <a:extLst>
                <a:ext uri="{FF2B5EF4-FFF2-40B4-BE49-F238E27FC236}">
                  <a16:creationId xmlns:a16="http://schemas.microsoft.com/office/drawing/2014/main" id="{944C3DF8-AF43-FF30-2EFC-9CB337A26DA9}"/>
                </a:ext>
              </a:extLst>
            </p:cNvPr>
            <p:cNvSpPr/>
            <p:nvPr/>
          </p:nvSpPr>
          <p:spPr bwMode="auto">
            <a:xfrm>
              <a:off x="3071859" y="4552950"/>
              <a:ext cx="762000" cy="381000"/>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3" name="Rectangle 22">
              <a:extLst>
                <a:ext uri="{FF2B5EF4-FFF2-40B4-BE49-F238E27FC236}">
                  <a16:creationId xmlns:a16="http://schemas.microsoft.com/office/drawing/2014/main" id="{C0D5E087-731D-53EC-0791-59FDF474394D}"/>
                </a:ext>
              </a:extLst>
            </p:cNvPr>
            <p:cNvSpPr/>
            <p:nvPr/>
          </p:nvSpPr>
          <p:spPr bwMode="auto">
            <a:xfrm>
              <a:off x="3867212" y="4552950"/>
              <a:ext cx="762000" cy="381000"/>
            </a:xfrm>
            <a:prstGeom prst="rect">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4" name="Rectangle 23">
              <a:extLst>
                <a:ext uri="{FF2B5EF4-FFF2-40B4-BE49-F238E27FC236}">
                  <a16:creationId xmlns:a16="http://schemas.microsoft.com/office/drawing/2014/main" id="{A3B380B1-4A8C-0F58-2717-6F6CB75848E2}"/>
                </a:ext>
              </a:extLst>
            </p:cNvPr>
            <p:cNvSpPr/>
            <p:nvPr/>
          </p:nvSpPr>
          <p:spPr bwMode="auto">
            <a:xfrm>
              <a:off x="4662565" y="4552950"/>
              <a:ext cx="762000" cy="381000"/>
            </a:xfrm>
            <a:prstGeom prst="rect">
              <a:avLst/>
            </a:pr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5" name="Rectangle 24">
              <a:extLst>
                <a:ext uri="{FF2B5EF4-FFF2-40B4-BE49-F238E27FC236}">
                  <a16:creationId xmlns:a16="http://schemas.microsoft.com/office/drawing/2014/main" id="{569353AB-DB13-8CC3-C765-0B19E8E9E491}"/>
                </a:ext>
              </a:extLst>
            </p:cNvPr>
            <p:cNvSpPr/>
            <p:nvPr/>
          </p:nvSpPr>
          <p:spPr bwMode="auto">
            <a:xfrm>
              <a:off x="5457918"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6" name="Rectangle 25">
              <a:extLst>
                <a:ext uri="{FF2B5EF4-FFF2-40B4-BE49-F238E27FC236}">
                  <a16:creationId xmlns:a16="http://schemas.microsoft.com/office/drawing/2014/main" id="{B160C2A9-FDD4-5953-CED6-C8B7D2DFB543}"/>
                </a:ext>
              </a:extLst>
            </p:cNvPr>
            <p:cNvSpPr/>
            <p:nvPr/>
          </p:nvSpPr>
          <p:spPr bwMode="auto">
            <a:xfrm>
              <a:off x="6253268"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grpSp>
      <p:sp>
        <p:nvSpPr>
          <p:cNvPr id="27" name="Rectangle 26">
            <a:extLst>
              <a:ext uri="{FF2B5EF4-FFF2-40B4-BE49-F238E27FC236}">
                <a16:creationId xmlns:a16="http://schemas.microsoft.com/office/drawing/2014/main" id="{A7EB174A-CD74-C734-36EE-101D50C26BD1}"/>
              </a:ext>
            </a:extLst>
          </p:cNvPr>
          <p:cNvSpPr/>
          <p:nvPr/>
        </p:nvSpPr>
        <p:spPr bwMode="auto">
          <a:xfrm>
            <a:off x="24965" y="4741973"/>
            <a:ext cx="3861235" cy="341711"/>
          </a:xfrm>
          <a:prstGeom prst="rect">
            <a:avLst/>
          </a:prstGeom>
          <a:solidFill>
            <a:schemeClr val="bg1"/>
          </a:solidFill>
          <a:ln w="19050">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Tree>
    <p:extLst>
      <p:ext uri="{BB962C8B-B14F-4D97-AF65-F5344CB8AC3E}">
        <p14:creationId xmlns:p14="http://schemas.microsoft.com/office/powerpoint/2010/main" val="153126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047BE-A748-48CE-DF98-4A5049768BA0}"/>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9D3EF1B-A1B5-F35A-AF71-3BE2E509173F}"/>
              </a:ext>
            </a:extLst>
          </p:cNvPr>
          <p:cNvSpPr>
            <a:spLocks noGrp="1"/>
          </p:cNvSpPr>
          <p:nvPr>
            <p:ph type="pic" sz="quarter" idx="26"/>
          </p:nvPr>
        </p:nvSpPr>
        <p:spPr/>
        <p:txBody>
          <a:bodyPr/>
          <a:lstStyle/>
          <a:p>
            <a:endParaRPr lang="en-US" dirty="0"/>
          </a:p>
        </p:txBody>
      </p:sp>
      <p:sp>
        <p:nvSpPr>
          <p:cNvPr id="3" name="Rectangle 2">
            <a:extLst>
              <a:ext uri="{FF2B5EF4-FFF2-40B4-BE49-F238E27FC236}">
                <a16:creationId xmlns:a16="http://schemas.microsoft.com/office/drawing/2014/main" id="{30A24F20-E8D5-61EB-2832-366478DD395C}"/>
              </a:ext>
            </a:extLst>
          </p:cNvPr>
          <p:cNvSpPr/>
          <p:nvPr/>
        </p:nvSpPr>
        <p:spPr bwMode="auto">
          <a:xfrm>
            <a:off x="0" y="0"/>
            <a:ext cx="9144000"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4" name="Rectangle 3">
            <a:extLst>
              <a:ext uri="{FF2B5EF4-FFF2-40B4-BE49-F238E27FC236}">
                <a16:creationId xmlns:a16="http://schemas.microsoft.com/office/drawing/2014/main" id="{A4E0F44A-8430-C5AA-00A5-5F3E1638ABE7}"/>
              </a:ext>
            </a:extLst>
          </p:cNvPr>
          <p:cNvSpPr/>
          <p:nvPr/>
        </p:nvSpPr>
        <p:spPr>
          <a:xfrm>
            <a:off x="381000" y="813911"/>
            <a:ext cx="4064002" cy="1477328"/>
          </a:xfrm>
          <a:prstGeom prst="rect">
            <a:avLst/>
          </a:prstGeom>
        </p:spPr>
        <p:txBody>
          <a:bodyPr wrap="square">
            <a:spAutoFit/>
          </a:bodyPr>
          <a:lstStyle/>
          <a:p>
            <a:r>
              <a:rPr lang="en-US" sz="3000" dirty="0">
                <a:solidFill>
                  <a:schemeClr val="bg1"/>
                </a:solidFill>
              </a:rPr>
              <a:t>Most providers do not know they are </a:t>
            </a:r>
            <a:br>
              <a:rPr lang="en-US" sz="3000" dirty="0">
                <a:solidFill>
                  <a:schemeClr val="bg1"/>
                </a:solidFill>
              </a:rPr>
            </a:br>
            <a:r>
              <a:rPr lang="en-US" sz="3000" dirty="0">
                <a:solidFill>
                  <a:schemeClr val="bg1"/>
                </a:solidFill>
              </a:rPr>
              <a:t>under investigation.</a:t>
            </a:r>
          </a:p>
        </p:txBody>
      </p:sp>
      <p:sp>
        <p:nvSpPr>
          <p:cNvPr id="5" name="Rectangle 4">
            <a:extLst>
              <a:ext uri="{FF2B5EF4-FFF2-40B4-BE49-F238E27FC236}">
                <a16:creationId xmlns:a16="http://schemas.microsoft.com/office/drawing/2014/main" id="{E698014E-6A0D-A158-2317-7038E66385C1}"/>
              </a:ext>
            </a:extLst>
          </p:cNvPr>
          <p:cNvSpPr/>
          <p:nvPr/>
        </p:nvSpPr>
        <p:spPr>
          <a:xfrm>
            <a:off x="3657600" y="3105150"/>
            <a:ext cx="4876800" cy="830997"/>
          </a:xfrm>
          <a:prstGeom prst="rect">
            <a:avLst/>
          </a:prstGeom>
        </p:spPr>
        <p:txBody>
          <a:bodyPr wrap="square">
            <a:spAutoFit/>
          </a:bodyPr>
          <a:lstStyle/>
          <a:p>
            <a:pPr algn="r"/>
            <a:r>
              <a:rPr lang="en-US" sz="4800" b="1" dirty="0">
                <a:solidFill>
                  <a:schemeClr val="bg1"/>
                </a:solidFill>
              </a:rPr>
              <a:t>Until it is too late.</a:t>
            </a:r>
          </a:p>
        </p:txBody>
      </p:sp>
    </p:spTree>
    <p:extLst>
      <p:ext uri="{BB962C8B-B14F-4D97-AF65-F5344CB8AC3E}">
        <p14:creationId xmlns:p14="http://schemas.microsoft.com/office/powerpoint/2010/main" val="406928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E9A26-40E9-FF70-D35F-D31CEB5657CE}"/>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3065D3FE-3FEE-E199-008E-BF8AE817BE6A}"/>
              </a:ext>
            </a:extLst>
          </p:cNvPr>
          <p:cNvSpPr/>
          <p:nvPr/>
        </p:nvSpPr>
        <p:spPr bwMode="auto">
          <a:xfrm>
            <a:off x="0" y="0"/>
            <a:ext cx="9144000"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1" name="3">
            <a:extLst>
              <a:ext uri="{FF2B5EF4-FFF2-40B4-BE49-F238E27FC236}">
                <a16:creationId xmlns:a16="http://schemas.microsoft.com/office/drawing/2014/main" id="{E90D917D-7531-35BD-45AC-E76EFF62190A}"/>
              </a:ext>
            </a:extLst>
          </p:cNvPr>
          <p:cNvSpPr txBox="1"/>
          <p:nvPr/>
        </p:nvSpPr>
        <p:spPr>
          <a:xfrm>
            <a:off x="301582" y="1962150"/>
            <a:ext cx="8540837" cy="1231106"/>
          </a:xfrm>
          <a:prstGeom prst="rect">
            <a:avLst/>
          </a:prstGeom>
          <a:noFill/>
        </p:spPr>
        <p:txBody>
          <a:bodyPr wrap="square" lIns="0" tIns="0" rIns="0" bIns="0" rtlCol="0" anchor="ctr">
            <a:spAutoFit/>
          </a:bodyPr>
          <a:lstStyle/>
          <a:p>
            <a:pPr algn="ctr">
              <a:spcAft>
                <a:spcPts val="600"/>
              </a:spcAft>
            </a:pPr>
            <a:r>
              <a:rPr lang="en-US" sz="4000" b="1" dirty="0">
                <a:solidFill>
                  <a:schemeClr val="bg1"/>
                </a:solidFill>
              </a:rPr>
              <a:t>How well do you know </a:t>
            </a:r>
            <a:br>
              <a:rPr lang="en-US" sz="4000" b="1" dirty="0">
                <a:solidFill>
                  <a:schemeClr val="bg1"/>
                </a:solidFill>
              </a:rPr>
            </a:br>
            <a:r>
              <a:rPr lang="en-US" sz="4000" b="1" dirty="0">
                <a:solidFill>
                  <a:schemeClr val="bg1"/>
                </a:solidFill>
              </a:rPr>
              <a:t>the UPIC audit process?</a:t>
            </a:r>
          </a:p>
        </p:txBody>
      </p:sp>
      <p:grpSp>
        <p:nvGrpSpPr>
          <p:cNvPr id="12" name="Group 11">
            <a:extLst>
              <a:ext uri="{FF2B5EF4-FFF2-40B4-BE49-F238E27FC236}">
                <a16:creationId xmlns:a16="http://schemas.microsoft.com/office/drawing/2014/main" id="{32267E65-464B-12F8-1116-704CB23A4007}"/>
              </a:ext>
            </a:extLst>
          </p:cNvPr>
          <p:cNvGrpSpPr/>
          <p:nvPr/>
        </p:nvGrpSpPr>
        <p:grpSpPr>
          <a:xfrm>
            <a:off x="4273852" y="4431030"/>
            <a:ext cx="596296" cy="45720"/>
            <a:chOff x="3624143" y="1019661"/>
            <a:chExt cx="1502841" cy="115229"/>
          </a:xfrm>
        </p:grpSpPr>
        <p:sp>
          <p:nvSpPr>
            <p:cNvPr id="14" name="Oval 13">
              <a:extLst>
                <a:ext uri="{FF2B5EF4-FFF2-40B4-BE49-F238E27FC236}">
                  <a16:creationId xmlns:a16="http://schemas.microsoft.com/office/drawing/2014/main" id="{FC9F669F-E200-814A-AF8E-CE160F20FB99}"/>
                </a:ext>
              </a:extLst>
            </p:cNvPr>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5" name="Oval 14">
              <a:extLst>
                <a:ext uri="{FF2B5EF4-FFF2-40B4-BE49-F238E27FC236}">
                  <a16:creationId xmlns:a16="http://schemas.microsoft.com/office/drawing/2014/main" id="{0CA7E656-BBD9-99B3-7CC8-B8243EC0D005}"/>
                </a:ext>
              </a:extLst>
            </p:cNvPr>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6" name="Oval 15">
              <a:extLst>
                <a:ext uri="{FF2B5EF4-FFF2-40B4-BE49-F238E27FC236}">
                  <a16:creationId xmlns:a16="http://schemas.microsoft.com/office/drawing/2014/main" id="{100D25AD-F282-5268-41D8-6E04292C5071}"/>
                </a:ext>
              </a:extLst>
            </p:cNvPr>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7" name="Oval 16">
              <a:extLst>
                <a:ext uri="{FF2B5EF4-FFF2-40B4-BE49-F238E27FC236}">
                  <a16:creationId xmlns:a16="http://schemas.microsoft.com/office/drawing/2014/main" id="{245F6790-938F-1DED-AABF-EF627ACC1599}"/>
                </a:ext>
              </a:extLst>
            </p:cNvPr>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8" name="Oval 17">
              <a:extLst>
                <a:ext uri="{FF2B5EF4-FFF2-40B4-BE49-F238E27FC236}">
                  <a16:creationId xmlns:a16="http://schemas.microsoft.com/office/drawing/2014/main" id="{37DBA284-2C15-BD8E-7C51-48BFC2AE9731}"/>
                </a:ext>
              </a:extLst>
            </p:cNvPr>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25" name="Oval 24">
              <a:extLst>
                <a:ext uri="{FF2B5EF4-FFF2-40B4-BE49-F238E27FC236}">
                  <a16:creationId xmlns:a16="http://schemas.microsoft.com/office/drawing/2014/main" id="{0DE2E76E-0CB1-0722-9CB5-A5161035BA91}"/>
                </a:ext>
              </a:extLst>
            </p:cNvPr>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grpSp>
      <p:sp>
        <p:nvSpPr>
          <p:cNvPr id="2" name="3">
            <a:extLst>
              <a:ext uri="{FF2B5EF4-FFF2-40B4-BE49-F238E27FC236}">
                <a16:creationId xmlns:a16="http://schemas.microsoft.com/office/drawing/2014/main" id="{3A66B62B-8202-4027-0803-11534152E39D}"/>
              </a:ext>
            </a:extLst>
          </p:cNvPr>
          <p:cNvSpPr txBox="1"/>
          <p:nvPr/>
        </p:nvSpPr>
        <p:spPr>
          <a:xfrm>
            <a:off x="394819" y="500202"/>
            <a:ext cx="3845560" cy="276999"/>
          </a:xfrm>
          <a:prstGeom prst="rect">
            <a:avLst/>
          </a:prstGeom>
          <a:noFill/>
        </p:spPr>
        <p:txBody>
          <a:bodyPr wrap="square" lIns="0" tIns="0" rIns="0" bIns="0" rtlCol="0" anchor="ctr">
            <a:spAutoFit/>
          </a:bodyPr>
          <a:lstStyle/>
          <a:p>
            <a:r>
              <a:rPr lang="en-US" dirty="0">
                <a:solidFill>
                  <a:schemeClr val="bg1"/>
                </a:solidFill>
              </a:rPr>
              <a:t>Poll Question</a:t>
            </a:r>
          </a:p>
        </p:txBody>
      </p:sp>
    </p:spTree>
    <p:extLst>
      <p:ext uri="{BB962C8B-B14F-4D97-AF65-F5344CB8AC3E}">
        <p14:creationId xmlns:p14="http://schemas.microsoft.com/office/powerpoint/2010/main" val="53611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9A710-A307-842C-6F4D-6FC704ACCD6F}"/>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CB524E3-FF79-D385-9A1A-52DC0E287F04}"/>
              </a:ext>
            </a:extLst>
          </p:cNvPr>
          <p:cNvSpPr/>
          <p:nvPr/>
        </p:nvSpPr>
        <p:spPr bwMode="auto">
          <a:xfrm>
            <a:off x="0" y="0"/>
            <a:ext cx="9144000"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1" name="3">
            <a:extLst>
              <a:ext uri="{FF2B5EF4-FFF2-40B4-BE49-F238E27FC236}">
                <a16:creationId xmlns:a16="http://schemas.microsoft.com/office/drawing/2014/main" id="{AAA0E235-C868-2B86-B356-D5E3972BDBE8}"/>
              </a:ext>
            </a:extLst>
          </p:cNvPr>
          <p:cNvSpPr txBox="1"/>
          <p:nvPr/>
        </p:nvSpPr>
        <p:spPr>
          <a:xfrm>
            <a:off x="301581" y="924908"/>
            <a:ext cx="8540837" cy="3385542"/>
          </a:xfrm>
          <a:prstGeom prst="rect">
            <a:avLst/>
          </a:prstGeom>
          <a:noFill/>
        </p:spPr>
        <p:txBody>
          <a:bodyPr wrap="square" lIns="0" tIns="0" rIns="0" bIns="0" rtlCol="0" anchor="ctr">
            <a:spAutoFit/>
          </a:bodyPr>
          <a:lstStyle/>
          <a:p>
            <a:pPr algn="ctr">
              <a:spcAft>
                <a:spcPts val="600"/>
              </a:spcAft>
            </a:pPr>
            <a:r>
              <a:rPr lang="en-US" sz="4000" b="1" dirty="0">
                <a:solidFill>
                  <a:schemeClr val="bg1"/>
                </a:solidFill>
              </a:rPr>
              <a:t>How well do you know </a:t>
            </a:r>
            <a:br>
              <a:rPr lang="en-US" sz="4000" b="1" dirty="0">
                <a:solidFill>
                  <a:schemeClr val="bg1"/>
                </a:solidFill>
              </a:rPr>
            </a:br>
            <a:r>
              <a:rPr lang="en-US" sz="4000" b="1" dirty="0">
                <a:solidFill>
                  <a:schemeClr val="bg1"/>
                </a:solidFill>
              </a:rPr>
              <a:t>the UPIC audit process?</a:t>
            </a:r>
          </a:p>
          <a:p>
            <a:pPr>
              <a:spcAft>
                <a:spcPts val="600"/>
              </a:spcAft>
            </a:pPr>
            <a:br>
              <a:rPr lang="en-US" dirty="0">
                <a:solidFill>
                  <a:schemeClr val="bg1"/>
                </a:solidFill>
              </a:rPr>
            </a:br>
            <a:r>
              <a:rPr lang="en-US" dirty="0">
                <a:solidFill>
                  <a:schemeClr val="bg1"/>
                </a:solidFill>
              </a:rPr>
              <a:t>A) I’ve managed cases, start to finish.</a:t>
            </a:r>
            <a:br>
              <a:rPr lang="en-US" dirty="0">
                <a:solidFill>
                  <a:schemeClr val="bg1"/>
                </a:solidFill>
              </a:rPr>
            </a:br>
            <a:r>
              <a:rPr lang="en-US" dirty="0">
                <a:solidFill>
                  <a:schemeClr val="bg1"/>
                </a:solidFill>
              </a:rPr>
              <a:t>B) I’ve supported a case or two—enough to know the stakes are high!</a:t>
            </a:r>
            <a:br>
              <a:rPr lang="en-US" dirty="0">
                <a:solidFill>
                  <a:schemeClr val="bg1"/>
                </a:solidFill>
              </a:rPr>
            </a:br>
            <a:r>
              <a:rPr lang="en-US" dirty="0">
                <a:solidFill>
                  <a:schemeClr val="bg1"/>
                </a:solidFill>
              </a:rPr>
              <a:t>C) I know the basics and I’m excited to learn more.</a:t>
            </a:r>
            <a:br>
              <a:rPr lang="en-US" dirty="0">
                <a:solidFill>
                  <a:schemeClr val="bg1"/>
                </a:solidFill>
              </a:rPr>
            </a:br>
            <a:r>
              <a:rPr lang="en-US" dirty="0">
                <a:solidFill>
                  <a:schemeClr val="bg1"/>
                </a:solidFill>
              </a:rPr>
              <a:t>D) UPIC stands for something, right? Please send help. 🫣  (i.e., UPIC audits are new to me.)</a:t>
            </a:r>
          </a:p>
          <a:p>
            <a:pPr algn="ctr">
              <a:spcAft>
                <a:spcPts val="600"/>
              </a:spcAft>
            </a:pPr>
            <a:endParaRPr lang="en-US" sz="4000" b="1" dirty="0">
              <a:solidFill>
                <a:schemeClr val="bg1"/>
              </a:solidFill>
            </a:endParaRPr>
          </a:p>
        </p:txBody>
      </p:sp>
      <p:grpSp>
        <p:nvGrpSpPr>
          <p:cNvPr id="12" name="Group 11">
            <a:extLst>
              <a:ext uri="{FF2B5EF4-FFF2-40B4-BE49-F238E27FC236}">
                <a16:creationId xmlns:a16="http://schemas.microsoft.com/office/drawing/2014/main" id="{3E6EDC31-57D5-86D4-28A5-CAFC4EBF7D64}"/>
              </a:ext>
            </a:extLst>
          </p:cNvPr>
          <p:cNvGrpSpPr/>
          <p:nvPr/>
        </p:nvGrpSpPr>
        <p:grpSpPr>
          <a:xfrm>
            <a:off x="4273852" y="4431030"/>
            <a:ext cx="596296" cy="45720"/>
            <a:chOff x="3624143" y="1019661"/>
            <a:chExt cx="1502841" cy="115229"/>
          </a:xfrm>
        </p:grpSpPr>
        <p:sp>
          <p:nvSpPr>
            <p:cNvPr id="14" name="Oval 13">
              <a:extLst>
                <a:ext uri="{FF2B5EF4-FFF2-40B4-BE49-F238E27FC236}">
                  <a16:creationId xmlns:a16="http://schemas.microsoft.com/office/drawing/2014/main" id="{4B78AD1B-D138-6B08-A0E1-E7DE32AA1C13}"/>
                </a:ext>
              </a:extLst>
            </p:cNvPr>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5" name="Oval 14">
              <a:extLst>
                <a:ext uri="{FF2B5EF4-FFF2-40B4-BE49-F238E27FC236}">
                  <a16:creationId xmlns:a16="http://schemas.microsoft.com/office/drawing/2014/main" id="{C7D1A7F3-B4AC-C012-0133-F727EFD348FE}"/>
                </a:ext>
              </a:extLst>
            </p:cNvPr>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6" name="Oval 15">
              <a:extLst>
                <a:ext uri="{FF2B5EF4-FFF2-40B4-BE49-F238E27FC236}">
                  <a16:creationId xmlns:a16="http://schemas.microsoft.com/office/drawing/2014/main" id="{9C2F5B26-9247-E180-EB44-1577648CAE8C}"/>
                </a:ext>
              </a:extLst>
            </p:cNvPr>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7" name="Oval 16">
              <a:extLst>
                <a:ext uri="{FF2B5EF4-FFF2-40B4-BE49-F238E27FC236}">
                  <a16:creationId xmlns:a16="http://schemas.microsoft.com/office/drawing/2014/main" id="{10ABA704-21DA-C762-7084-FB40C4DAEFFD}"/>
                </a:ext>
              </a:extLst>
            </p:cNvPr>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8" name="Oval 17">
              <a:extLst>
                <a:ext uri="{FF2B5EF4-FFF2-40B4-BE49-F238E27FC236}">
                  <a16:creationId xmlns:a16="http://schemas.microsoft.com/office/drawing/2014/main" id="{06BA2D98-7133-F6AE-6BD7-07A7560A5943}"/>
                </a:ext>
              </a:extLst>
            </p:cNvPr>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25" name="Oval 24">
              <a:extLst>
                <a:ext uri="{FF2B5EF4-FFF2-40B4-BE49-F238E27FC236}">
                  <a16:creationId xmlns:a16="http://schemas.microsoft.com/office/drawing/2014/main" id="{0E41B306-48C0-B5AA-5453-94D94AD5DCB6}"/>
                </a:ext>
              </a:extLst>
            </p:cNvPr>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grpSp>
      <p:sp>
        <p:nvSpPr>
          <p:cNvPr id="2" name="3">
            <a:extLst>
              <a:ext uri="{FF2B5EF4-FFF2-40B4-BE49-F238E27FC236}">
                <a16:creationId xmlns:a16="http://schemas.microsoft.com/office/drawing/2014/main" id="{D5D58F9E-5BB9-63AA-3A39-21AA716EBDCD}"/>
              </a:ext>
            </a:extLst>
          </p:cNvPr>
          <p:cNvSpPr txBox="1"/>
          <p:nvPr/>
        </p:nvSpPr>
        <p:spPr>
          <a:xfrm>
            <a:off x="394819" y="500202"/>
            <a:ext cx="3845560" cy="276999"/>
          </a:xfrm>
          <a:prstGeom prst="rect">
            <a:avLst/>
          </a:prstGeom>
          <a:noFill/>
        </p:spPr>
        <p:txBody>
          <a:bodyPr wrap="square" lIns="0" tIns="0" rIns="0" bIns="0" rtlCol="0" anchor="ctr">
            <a:spAutoFit/>
          </a:bodyPr>
          <a:lstStyle/>
          <a:p>
            <a:r>
              <a:rPr lang="en-US" dirty="0">
                <a:solidFill>
                  <a:schemeClr val="bg1"/>
                </a:solidFill>
              </a:rPr>
              <a:t>Poll Answers</a:t>
            </a:r>
          </a:p>
        </p:txBody>
      </p:sp>
    </p:spTree>
    <p:extLst>
      <p:ext uri="{BB962C8B-B14F-4D97-AF65-F5344CB8AC3E}">
        <p14:creationId xmlns:p14="http://schemas.microsoft.com/office/powerpoint/2010/main" val="112451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09333-5990-1F93-1F58-4A373AEAB6A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944CFA-10E4-114F-068F-6D3999952D62}"/>
              </a:ext>
            </a:extLst>
          </p:cNvPr>
          <p:cNvSpPr/>
          <p:nvPr/>
        </p:nvSpPr>
        <p:spPr>
          <a:xfrm>
            <a:off x="4343399" y="19051"/>
            <a:ext cx="408469" cy="51434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3">
            <a:extLst>
              <a:ext uri="{FF2B5EF4-FFF2-40B4-BE49-F238E27FC236}">
                <a16:creationId xmlns:a16="http://schemas.microsoft.com/office/drawing/2014/main" id="{E9FDD0B9-FD82-DD47-D6D9-C010A2773F06}"/>
              </a:ext>
            </a:extLst>
          </p:cNvPr>
          <p:cNvSpPr txBox="1"/>
          <p:nvPr/>
        </p:nvSpPr>
        <p:spPr>
          <a:xfrm>
            <a:off x="394819" y="500202"/>
            <a:ext cx="3845560" cy="276999"/>
          </a:xfrm>
          <a:prstGeom prst="rect">
            <a:avLst/>
          </a:prstGeom>
          <a:noFill/>
        </p:spPr>
        <p:txBody>
          <a:bodyPr wrap="square" lIns="0" tIns="0" rIns="0" bIns="0" rtlCol="0" anchor="ctr">
            <a:spAutoFit/>
          </a:bodyPr>
          <a:lstStyle/>
          <a:p>
            <a:r>
              <a:rPr lang="en-US" dirty="0">
                <a:solidFill>
                  <a:schemeClr val="tx1">
                    <a:lumMod val="75000"/>
                    <a:lumOff val="25000"/>
                  </a:schemeClr>
                </a:solidFill>
              </a:rPr>
              <a:t>The UPIC Audit Landscape Webinar</a:t>
            </a:r>
          </a:p>
        </p:txBody>
      </p:sp>
      <p:sp>
        <p:nvSpPr>
          <p:cNvPr id="65" name="Rectangle 64">
            <a:extLst>
              <a:ext uri="{FF2B5EF4-FFF2-40B4-BE49-F238E27FC236}">
                <a16:creationId xmlns:a16="http://schemas.microsoft.com/office/drawing/2014/main" id="{04E1D9A5-BA58-1501-8CDF-8F5276D9E9D9}"/>
              </a:ext>
            </a:extLst>
          </p:cNvPr>
          <p:cNvSpPr/>
          <p:nvPr/>
        </p:nvSpPr>
        <p:spPr>
          <a:xfrm>
            <a:off x="394819" y="819150"/>
            <a:ext cx="3598447" cy="505716"/>
          </a:xfrm>
          <a:prstGeom prst="rect">
            <a:avLst/>
          </a:prstGeom>
        </p:spPr>
        <p:txBody>
          <a:bodyPr wrap="square" lIns="0" tIns="0" rIns="0" bIns="0" anchor="ctr">
            <a:spAutoFit/>
          </a:bodyPr>
          <a:lstStyle/>
          <a:p>
            <a:pPr>
              <a:lnSpc>
                <a:spcPct val="107000"/>
              </a:lnSpc>
              <a:spcAft>
                <a:spcPts val="600"/>
              </a:spcAft>
            </a:pPr>
            <a:r>
              <a:rPr lang="en-US" sz="3200" b="1" dirty="0">
                <a:solidFill>
                  <a:schemeClr val="accent1"/>
                </a:solidFill>
                <a:latin typeface="+mj-lt"/>
                <a:ea typeface="Calibri" panose="020F0502020204030204" pitchFamily="34" charset="0"/>
                <a:cs typeface="Arial" panose="020B0604020202020204" pitchFamily="34" charset="0"/>
              </a:rPr>
              <a:t>Learning Objectives</a:t>
            </a:r>
            <a:endParaRPr lang="en-US" sz="3200" dirty="0">
              <a:solidFill>
                <a:schemeClr val="accent1"/>
              </a:solidFill>
              <a:latin typeface="+mj-lt"/>
              <a:ea typeface="Calibri" panose="020F0502020204030204" pitchFamily="34" charset="0"/>
              <a:cs typeface="Arial" panose="020B0604020202020204" pitchFamily="34" charset="0"/>
            </a:endParaRPr>
          </a:p>
        </p:txBody>
      </p:sp>
      <p:sp>
        <p:nvSpPr>
          <p:cNvPr id="14" name="Inhaltsplatzhalter 4">
            <a:extLst>
              <a:ext uri="{FF2B5EF4-FFF2-40B4-BE49-F238E27FC236}">
                <a16:creationId xmlns:a16="http://schemas.microsoft.com/office/drawing/2014/main" id="{C88D45C5-D973-D8A4-505F-96B4A134CB43}"/>
              </a:ext>
            </a:extLst>
          </p:cNvPr>
          <p:cNvSpPr txBox="1">
            <a:spLocks/>
          </p:cNvSpPr>
          <p:nvPr/>
        </p:nvSpPr>
        <p:spPr>
          <a:xfrm>
            <a:off x="1111493" y="1504950"/>
            <a:ext cx="3128886" cy="6910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dirty="0">
                <a:solidFill>
                  <a:schemeClr val="accent1"/>
                </a:solidFill>
                <a:latin typeface="+mn-lt"/>
              </a:rPr>
              <a:t>Explore UPIC audit trends</a:t>
            </a:r>
            <a:br>
              <a:rPr lang="en-US" sz="1800" dirty="0">
                <a:solidFill>
                  <a:schemeClr val="accent1"/>
                </a:solidFill>
                <a:latin typeface="+mn-lt"/>
              </a:rPr>
            </a:br>
            <a:r>
              <a:rPr lang="en-US" sz="1800" dirty="0">
                <a:solidFill>
                  <a:schemeClr val="accent1"/>
                </a:solidFill>
                <a:latin typeface="+mn-lt"/>
              </a:rPr>
              <a:t>and consequences</a:t>
            </a:r>
            <a:endParaRPr lang="en-US" sz="1800" dirty="0">
              <a:solidFill>
                <a:schemeClr val="tx1">
                  <a:lumMod val="75000"/>
                  <a:lumOff val="25000"/>
                </a:schemeClr>
              </a:solidFill>
              <a:latin typeface="+mn-lt"/>
            </a:endParaRPr>
          </a:p>
        </p:txBody>
      </p:sp>
      <p:sp>
        <p:nvSpPr>
          <p:cNvPr id="17" name="Freeform 16">
            <a:extLst>
              <a:ext uri="{FF2B5EF4-FFF2-40B4-BE49-F238E27FC236}">
                <a16:creationId xmlns:a16="http://schemas.microsoft.com/office/drawing/2014/main" id="{82E1F9F2-64FA-9550-0D20-8C9CB01EC6E3}"/>
              </a:ext>
            </a:extLst>
          </p:cNvPr>
          <p:cNvSpPr/>
          <p:nvPr/>
        </p:nvSpPr>
        <p:spPr bwMode="auto">
          <a:xfrm>
            <a:off x="394819" y="1657350"/>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1"/>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24" name="Inhaltsplatzhalter 4">
            <a:extLst>
              <a:ext uri="{FF2B5EF4-FFF2-40B4-BE49-F238E27FC236}">
                <a16:creationId xmlns:a16="http://schemas.microsoft.com/office/drawing/2014/main" id="{B80C973F-2A55-4D4F-1D2B-E47410C4E339}"/>
              </a:ext>
            </a:extLst>
          </p:cNvPr>
          <p:cNvSpPr txBox="1">
            <a:spLocks/>
          </p:cNvSpPr>
          <p:nvPr/>
        </p:nvSpPr>
        <p:spPr>
          <a:xfrm>
            <a:off x="1111493" y="2309192"/>
            <a:ext cx="3128886" cy="6910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dirty="0">
                <a:solidFill>
                  <a:schemeClr val="accent2"/>
                </a:solidFill>
                <a:latin typeface="+mn-lt"/>
              </a:rPr>
              <a:t>Analyze compliance </a:t>
            </a:r>
            <a:br>
              <a:rPr lang="en-US" sz="1800" dirty="0">
                <a:solidFill>
                  <a:schemeClr val="accent2"/>
                </a:solidFill>
                <a:latin typeface="+mn-lt"/>
              </a:rPr>
            </a:br>
            <a:r>
              <a:rPr lang="en-US" sz="1800" dirty="0">
                <a:solidFill>
                  <a:schemeClr val="accent2"/>
                </a:solidFill>
                <a:latin typeface="+mn-lt"/>
              </a:rPr>
              <a:t>complexities</a:t>
            </a:r>
            <a:endParaRPr lang="en-US" sz="1800" dirty="0">
              <a:solidFill>
                <a:schemeClr val="tx1">
                  <a:lumMod val="75000"/>
                  <a:lumOff val="25000"/>
                </a:schemeClr>
              </a:solidFill>
              <a:latin typeface="+mn-lt"/>
            </a:endParaRPr>
          </a:p>
        </p:txBody>
      </p:sp>
      <p:sp>
        <p:nvSpPr>
          <p:cNvPr id="25" name="Freeform 24">
            <a:extLst>
              <a:ext uri="{FF2B5EF4-FFF2-40B4-BE49-F238E27FC236}">
                <a16:creationId xmlns:a16="http://schemas.microsoft.com/office/drawing/2014/main" id="{C69A91A4-875F-719E-5527-1935B2C90CBA}"/>
              </a:ext>
            </a:extLst>
          </p:cNvPr>
          <p:cNvSpPr/>
          <p:nvPr/>
        </p:nvSpPr>
        <p:spPr bwMode="auto">
          <a:xfrm>
            <a:off x="394819" y="2465241"/>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2"/>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27" name="Inhaltsplatzhalter 4">
            <a:extLst>
              <a:ext uri="{FF2B5EF4-FFF2-40B4-BE49-F238E27FC236}">
                <a16:creationId xmlns:a16="http://schemas.microsoft.com/office/drawing/2014/main" id="{A70D1478-4EB9-264E-ABBA-3008510224A6}"/>
              </a:ext>
            </a:extLst>
          </p:cNvPr>
          <p:cNvSpPr txBox="1">
            <a:spLocks/>
          </p:cNvSpPr>
          <p:nvPr/>
        </p:nvSpPr>
        <p:spPr>
          <a:xfrm>
            <a:off x="1111493" y="3297131"/>
            <a:ext cx="3107388" cy="33098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dirty="0">
                <a:solidFill>
                  <a:schemeClr val="accent4"/>
                </a:solidFill>
                <a:latin typeface="+mn-lt"/>
              </a:rPr>
              <a:t>Identify audit defense strategies</a:t>
            </a:r>
          </a:p>
        </p:txBody>
      </p:sp>
      <p:sp>
        <p:nvSpPr>
          <p:cNvPr id="28" name="Freeform 27">
            <a:extLst>
              <a:ext uri="{FF2B5EF4-FFF2-40B4-BE49-F238E27FC236}">
                <a16:creationId xmlns:a16="http://schemas.microsoft.com/office/drawing/2014/main" id="{AF9F7010-FDB0-A4C3-81D0-D98772B53CBD}"/>
              </a:ext>
            </a:extLst>
          </p:cNvPr>
          <p:cNvSpPr/>
          <p:nvPr/>
        </p:nvSpPr>
        <p:spPr bwMode="auto">
          <a:xfrm>
            <a:off x="394819" y="3273131"/>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4"/>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pic>
        <p:nvPicPr>
          <p:cNvPr id="7" name="Picture Placeholder 6" descr="A clipboard with a sign on it next to a keyboard&#10;&#10;AI-generated content may be incorrect.">
            <a:extLst>
              <a:ext uri="{FF2B5EF4-FFF2-40B4-BE49-F238E27FC236}">
                <a16:creationId xmlns:a16="http://schemas.microsoft.com/office/drawing/2014/main" id="{F0EDD9FD-D8E3-E1E6-4B45-DD6D88DF1749}"/>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l="25026" r="25026"/>
          <a:stretch>
            <a:fillRect/>
          </a:stretch>
        </p:blipFill>
        <p:spPr/>
      </p:pic>
      <p:sp>
        <p:nvSpPr>
          <p:cNvPr id="4" name="Inhaltsplatzhalter 4">
            <a:extLst>
              <a:ext uri="{FF2B5EF4-FFF2-40B4-BE49-F238E27FC236}">
                <a16:creationId xmlns:a16="http://schemas.microsoft.com/office/drawing/2014/main" id="{8589B335-0188-3AA4-8634-A2B45BCB5146}"/>
              </a:ext>
            </a:extLst>
          </p:cNvPr>
          <p:cNvSpPr txBox="1">
            <a:spLocks/>
          </p:cNvSpPr>
          <p:nvPr/>
        </p:nvSpPr>
        <p:spPr>
          <a:xfrm>
            <a:off x="1111493" y="3867150"/>
            <a:ext cx="2774707" cy="6910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dirty="0">
                <a:solidFill>
                  <a:schemeClr val="accent1"/>
                </a:solidFill>
                <a:latin typeface="+mn-lt"/>
              </a:rPr>
              <a:t>Apply case insights to strengthen audit readiness</a:t>
            </a:r>
            <a:endParaRPr lang="en-US" sz="1800" dirty="0">
              <a:solidFill>
                <a:schemeClr val="tx1">
                  <a:lumMod val="75000"/>
                  <a:lumOff val="25000"/>
                </a:schemeClr>
              </a:solidFill>
              <a:latin typeface="+mn-lt"/>
            </a:endParaRPr>
          </a:p>
        </p:txBody>
      </p:sp>
      <p:sp>
        <p:nvSpPr>
          <p:cNvPr id="5" name="Freeform 4">
            <a:extLst>
              <a:ext uri="{FF2B5EF4-FFF2-40B4-BE49-F238E27FC236}">
                <a16:creationId xmlns:a16="http://schemas.microsoft.com/office/drawing/2014/main" id="{3D0B10AB-FB40-8ECC-6621-EEC29214CA42}"/>
              </a:ext>
            </a:extLst>
          </p:cNvPr>
          <p:cNvSpPr/>
          <p:nvPr/>
        </p:nvSpPr>
        <p:spPr bwMode="auto">
          <a:xfrm>
            <a:off x="394819" y="4021564"/>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1"/>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Tree>
    <p:extLst>
      <p:ext uri="{BB962C8B-B14F-4D97-AF65-F5344CB8AC3E}">
        <p14:creationId xmlns:p14="http://schemas.microsoft.com/office/powerpoint/2010/main" val="250127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DCC6B-1AD6-AB5C-E69F-A6A709EBD81D}"/>
            </a:ext>
          </a:extLst>
        </p:cNvPr>
        <p:cNvGrpSpPr/>
        <p:nvPr/>
      </p:nvGrpSpPr>
      <p:grpSpPr>
        <a:xfrm>
          <a:off x="0" y="0"/>
          <a:ext cx="0" cy="0"/>
          <a:chOff x="0" y="0"/>
          <a:chExt cx="0" cy="0"/>
        </a:xfrm>
      </p:grpSpPr>
      <p:sp>
        <p:nvSpPr>
          <p:cNvPr id="68" name="Rounded Rectangle 67">
            <a:extLst>
              <a:ext uri="{FF2B5EF4-FFF2-40B4-BE49-F238E27FC236}">
                <a16:creationId xmlns:a16="http://schemas.microsoft.com/office/drawing/2014/main" id="{63494E1F-69AE-842A-421F-398D09ADA97A}"/>
              </a:ext>
            </a:extLst>
          </p:cNvPr>
          <p:cNvSpPr/>
          <p:nvPr/>
        </p:nvSpPr>
        <p:spPr bwMode="auto">
          <a:xfrm flipH="1">
            <a:off x="381000" y="1123950"/>
            <a:ext cx="4005024" cy="1222177"/>
          </a:xfrm>
          <a:prstGeom prst="roundRect">
            <a:avLst>
              <a:gd name="adj" fmla="val 8338"/>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3" name="Title 2">
            <a:extLst>
              <a:ext uri="{FF2B5EF4-FFF2-40B4-BE49-F238E27FC236}">
                <a16:creationId xmlns:a16="http://schemas.microsoft.com/office/drawing/2014/main" id="{E32DF452-D33C-444C-4ED7-36327C727DA8}"/>
              </a:ext>
            </a:extLst>
          </p:cNvPr>
          <p:cNvSpPr>
            <a:spLocks noGrp="1"/>
          </p:cNvSpPr>
          <p:nvPr>
            <p:ph type="title"/>
          </p:nvPr>
        </p:nvSpPr>
        <p:spPr/>
        <p:txBody>
          <a:bodyPr>
            <a:normAutofit fontScale="90000"/>
          </a:bodyPr>
          <a:lstStyle/>
          <a:p>
            <a:pPr>
              <a:lnSpc>
                <a:spcPct val="107000"/>
              </a:lnSpc>
              <a:spcAft>
                <a:spcPts val="600"/>
              </a:spcAft>
            </a:pPr>
            <a:r>
              <a:rPr lang="en-US" sz="2800" dirty="0">
                <a:ea typeface="Calibri" panose="020F0502020204030204" pitchFamily="34" charset="0"/>
                <a:cs typeface="Arial" panose="020B0604020202020204" pitchFamily="34" charset="0"/>
              </a:rPr>
              <a:t>Providers Need Expert UPIC Audit Support</a:t>
            </a:r>
          </a:p>
        </p:txBody>
      </p:sp>
      <p:sp>
        <p:nvSpPr>
          <p:cNvPr id="76" name="Rectangle 75">
            <a:extLst>
              <a:ext uri="{FF2B5EF4-FFF2-40B4-BE49-F238E27FC236}">
                <a16:creationId xmlns:a16="http://schemas.microsoft.com/office/drawing/2014/main" id="{0E77EC4D-9830-ADBD-75FB-8BD0CB124D27}"/>
              </a:ext>
            </a:extLst>
          </p:cNvPr>
          <p:cNvSpPr/>
          <p:nvPr/>
        </p:nvSpPr>
        <p:spPr>
          <a:xfrm>
            <a:off x="1799696" y="1457399"/>
            <a:ext cx="2409826" cy="553998"/>
          </a:xfrm>
          <a:prstGeom prst="rect">
            <a:avLst/>
          </a:prstGeom>
        </p:spPr>
        <p:txBody>
          <a:bodyPr wrap="square" lIns="0" tIns="0" rIns="0" bIns="0" anchor="ctr">
            <a:spAutoFit/>
          </a:bodyPr>
          <a:lstStyle/>
          <a:p>
            <a:r>
              <a:rPr lang="en-US" altLang="en-US" sz="2000" dirty="0">
                <a:solidFill>
                  <a:schemeClr val="bg1"/>
                </a:solidFill>
              </a:rPr>
              <a:t>Jennifer Weaver</a:t>
            </a:r>
          </a:p>
          <a:p>
            <a:r>
              <a:rPr lang="fr-CA" sz="1600" dirty="0">
                <a:solidFill>
                  <a:schemeClr val="bg1"/>
                </a:solidFill>
              </a:rPr>
              <a:t>Partner | Holland &amp; Knight</a:t>
            </a:r>
          </a:p>
        </p:txBody>
      </p:sp>
      <p:pic>
        <p:nvPicPr>
          <p:cNvPr id="13" name="Picture Placeholder 12" descr="A person with blonde hair smiling&#10;&#10;AI-generated content may be incorrect.">
            <a:extLst>
              <a:ext uri="{FF2B5EF4-FFF2-40B4-BE49-F238E27FC236}">
                <a16:creationId xmlns:a16="http://schemas.microsoft.com/office/drawing/2014/main" id="{467471E2-F5C0-491F-7EA6-6A41D2FC78B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88" r="388"/>
          <a:stretch>
            <a:fillRect/>
          </a:stretch>
        </p:blipFill>
        <p:spPr>
          <a:xfrm>
            <a:off x="547834" y="1244918"/>
            <a:ext cx="946721" cy="946722"/>
          </a:xfrm>
        </p:spPr>
      </p:pic>
      <p:sp>
        <p:nvSpPr>
          <p:cNvPr id="18" name="Rounded Rectangle 17">
            <a:extLst>
              <a:ext uri="{FF2B5EF4-FFF2-40B4-BE49-F238E27FC236}">
                <a16:creationId xmlns:a16="http://schemas.microsoft.com/office/drawing/2014/main" id="{2D3267FF-378B-4A14-25F6-27F11DB703A2}"/>
              </a:ext>
            </a:extLst>
          </p:cNvPr>
          <p:cNvSpPr/>
          <p:nvPr/>
        </p:nvSpPr>
        <p:spPr bwMode="auto">
          <a:xfrm flipH="1">
            <a:off x="387819" y="2566293"/>
            <a:ext cx="8220114" cy="2062858"/>
          </a:xfrm>
          <a:prstGeom prst="roundRect">
            <a:avLst>
              <a:gd name="adj" fmla="val 8338"/>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9" name="Rectangle 18">
            <a:extLst>
              <a:ext uri="{FF2B5EF4-FFF2-40B4-BE49-F238E27FC236}">
                <a16:creationId xmlns:a16="http://schemas.microsoft.com/office/drawing/2014/main" id="{6926CEFA-9D9C-FC47-F071-AD4150116DB0}"/>
              </a:ext>
            </a:extLst>
          </p:cNvPr>
          <p:cNvSpPr/>
          <p:nvPr/>
        </p:nvSpPr>
        <p:spPr>
          <a:xfrm>
            <a:off x="583003" y="2828421"/>
            <a:ext cx="2409826" cy="307777"/>
          </a:xfrm>
          <a:prstGeom prst="rect">
            <a:avLst/>
          </a:prstGeom>
        </p:spPr>
        <p:txBody>
          <a:bodyPr wrap="square" lIns="0" tIns="0" rIns="0" bIns="0" anchor="ctr">
            <a:spAutoFit/>
          </a:bodyPr>
          <a:lstStyle/>
          <a:p>
            <a:r>
              <a:rPr lang="en-US" altLang="en-US" sz="2000" dirty="0">
                <a:solidFill>
                  <a:schemeClr val="bg1"/>
                </a:solidFill>
              </a:rPr>
              <a:t>Combined Expertise</a:t>
            </a:r>
          </a:p>
        </p:txBody>
      </p:sp>
      <p:sp>
        <p:nvSpPr>
          <p:cNvPr id="21" name="Rounded Rectangle 20">
            <a:extLst>
              <a:ext uri="{FF2B5EF4-FFF2-40B4-BE49-F238E27FC236}">
                <a16:creationId xmlns:a16="http://schemas.microsoft.com/office/drawing/2014/main" id="{71C565ED-3730-82BF-FAD3-A61F0BCB0D07}"/>
              </a:ext>
            </a:extLst>
          </p:cNvPr>
          <p:cNvSpPr/>
          <p:nvPr/>
        </p:nvSpPr>
        <p:spPr bwMode="auto">
          <a:xfrm flipH="1">
            <a:off x="4691165" y="1123950"/>
            <a:ext cx="4005024" cy="1222177"/>
          </a:xfrm>
          <a:prstGeom prst="roundRect">
            <a:avLst>
              <a:gd name="adj" fmla="val 8338"/>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2" name="Rectangle 21">
            <a:extLst>
              <a:ext uri="{FF2B5EF4-FFF2-40B4-BE49-F238E27FC236}">
                <a16:creationId xmlns:a16="http://schemas.microsoft.com/office/drawing/2014/main" id="{041D865D-C38A-9A81-CF68-1E2666377AF7}"/>
              </a:ext>
            </a:extLst>
          </p:cNvPr>
          <p:cNvSpPr/>
          <p:nvPr/>
        </p:nvSpPr>
        <p:spPr>
          <a:xfrm>
            <a:off x="6045553" y="1441280"/>
            <a:ext cx="2409826" cy="553998"/>
          </a:xfrm>
          <a:prstGeom prst="rect">
            <a:avLst/>
          </a:prstGeom>
        </p:spPr>
        <p:txBody>
          <a:bodyPr wrap="square" lIns="0" tIns="0" rIns="0" bIns="0" anchor="ctr">
            <a:spAutoFit/>
          </a:bodyPr>
          <a:lstStyle/>
          <a:p>
            <a:r>
              <a:rPr lang="en-US" altLang="en-US" sz="2000" dirty="0">
                <a:solidFill>
                  <a:schemeClr val="bg1"/>
                </a:solidFill>
              </a:rPr>
              <a:t>Jon Rawlson</a:t>
            </a:r>
          </a:p>
          <a:p>
            <a:r>
              <a:rPr lang="fr-CA" sz="1600" dirty="0">
                <a:solidFill>
                  <a:schemeClr val="bg1"/>
                </a:solidFill>
              </a:rPr>
              <a:t>CEO| Armory Hill Advocates</a:t>
            </a:r>
          </a:p>
        </p:txBody>
      </p:sp>
      <p:pic>
        <p:nvPicPr>
          <p:cNvPr id="15" name="Picture Placeholder 14" descr="A person in a suit sitting in a chair&#10;&#10;AI-generated content may be incorrect.">
            <a:extLst>
              <a:ext uri="{FF2B5EF4-FFF2-40B4-BE49-F238E27FC236}">
                <a16:creationId xmlns:a16="http://schemas.microsoft.com/office/drawing/2014/main" id="{EAEEA0B1-3A75-0DCF-85DB-A3CF2CBCF2B5}"/>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50" b="50"/>
          <a:stretch>
            <a:fillRect/>
          </a:stretch>
        </p:blipFill>
        <p:spPr>
          <a:xfrm>
            <a:off x="4858022" y="1261037"/>
            <a:ext cx="946721" cy="946722"/>
          </a:xfrm>
        </p:spPr>
      </p:pic>
      <p:sp>
        <p:nvSpPr>
          <p:cNvPr id="25" name="Rectangle 24">
            <a:extLst>
              <a:ext uri="{FF2B5EF4-FFF2-40B4-BE49-F238E27FC236}">
                <a16:creationId xmlns:a16="http://schemas.microsoft.com/office/drawing/2014/main" id="{225760E1-C135-39AD-D69C-C36EBCD02CA4}"/>
              </a:ext>
            </a:extLst>
          </p:cNvPr>
          <p:cNvSpPr/>
          <p:nvPr/>
        </p:nvSpPr>
        <p:spPr>
          <a:xfrm>
            <a:off x="623895" y="3079366"/>
            <a:ext cx="7224705" cy="1384995"/>
          </a:xfrm>
          <a:prstGeom prst="rect">
            <a:avLst/>
          </a:prstGeom>
        </p:spPr>
        <p:txBody>
          <a:bodyPr wrap="square" lIns="0" tIns="0" rIns="0" bIns="0" anchor="ctr">
            <a:spAutoFit/>
          </a:bodyPr>
          <a:lstStyle/>
          <a:p>
            <a:pPr marL="342900" indent="-342900">
              <a:buFont typeface="Arial" panose="020B0604020202020204" pitchFamily="34" charset="0"/>
              <a:buChar char="•"/>
            </a:pPr>
            <a:r>
              <a:rPr lang="en-US" altLang="en-US" dirty="0">
                <a:solidFill>
                  <a:schemeClr val="bg1"/>
                </a:solidFill>
              </a:rPr>
              <a:t>100+ UPIC audit cases (and growing)</a:t>
            </a:r>
          </a:p>
          <a:p>
            <a:pPr marL="342900" indent="-342900">
              <a:buFont typeface="Arial" panose="020B0604020202020204" pitchFamily="34" charset="0"/>
              <a:buChar char="•"/>
            </a:pPr>
            <a:r>
              <a:rPr lang="en-US" altLang="en-US" dirty="0">
                <a:solidFill>
                  <a:schemeClr val="bg1"/>
                </a:solidFill>
              </a:rPr>
              <a:t>$150M+ in overpayments overturned</a:t>
            </a:r>
          </a:p>
          <a:p>
            <a:pPr marL="342900" indent="-342900">
              <a:buFont typeface="Arial" panose="020B0604020202020204" pitchFamily="34" charset="0"/>
              <a:buChar char="•"/>
            </a:pPr>
            <a:r>
              <a:rPr lang="en-US" altLang="en-US" dirty="0">
                <a:solidFill>
                  <a:schemeClr val="bg1"/>
                </a:solidFill>
              </a:rPr>
              <a:t>Segment specialization: Home healthcare, hospice, behavioral healthcare, wound care, pain management, physician practices and providers, </a:t>
            </a:r>
            <a:br>
              <a:rPr lang="en-US" altLang="en-US" dirty="0">
                <a:solidFill>
                  <a:schemeClr val="bg1"/>
                </a:solidFill>
              </a:rPr>
            </a:br>
            <a:r>
              <a:rPr lang="en-US" altLang="en-US" dirty="0">
                <a:solidFill>
                  <a:schemeClr val="bg1"/>
                </a:solidFill>
              </a:rPr>
              <a:t>clinical laboratories</a:t>
            </a:r>
          </a:p>
        </p:txBody>
      </p:sp>
    </p:spTree>
    <p:extLst>
      <p:ext uri="{BB962C8B-B14F-4D97-AF65-F5344CB8AC3E}">
        <p14:creationId xmlns:p14="http://schemas.microsoft.com/office/powerpoint/2010/main" val="8996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C8CEE-2E7C-9E90-86B8-2F75B3A9AF86}"/>
            </a:ext>
          </a:extLst>
        </p:cNvPr>
        <p:cNvGrpSpPr/>
        <p:nvPr/>
      </p:nvGrpSpPr>
      <p:grpSpPr>
        <a:xfrm>
          <a:off x="0" y="0"/>
          <a:ext cx="0" cy="0"/>
          <a:chOff x="0" y="0"/>
          <a:chExt cx="0" cy="0"/>
        </a:xfrm>
      </p:grpSpPr>
      <p:pic>
        <p:nvPicPr>
          <p:cNvPr id="13" name="Picture 12" descr="A large white building&#10;&#10;Description automatically generated">
            <a:extLst>
              <a:ext uri="{FF2B5EF4-FFF2-40B4-BE49-F238E27FC236}">
                <a16:creationId xmlns:a16="http://schemas.microsoft.com/office/drawing/2014/main" id="{8F5DB790-6FE0-C2B2-C15A-66B705B9E0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1" r="-1" b="14127"/>
          <a:stretch/>
        </p:blipFill>
        <p:spPr>
          <a:xfrm>
            <a:off x="0" y="0"/>
            <a:ext cx="9144000" cy="5143500"/>
          </a:xfrm>
          <a:prstGeom prst="rect">
            <a:avLst/>
          </a:prstGeom>
        </p:spPr>
      </p:pic>
      <p:sp>
        <p:nvSpPr>
          <p:cNvPr id="19" name="Rectangle 18">
            <a:extLst>
              <a:ext uri="{FF2B5EF4-FFF2-40B4-BE49-F238E27FC236}">
                <a16:creationId xmlns:a16="http://schemas.microsoft.com/office/drawing/2014/main" id="{30C43369-5A74-62CF-FFCA-E1B81F52DB74}"/>
              </a:ext>
            </a:extLst>
          </p:cNvPr>
          <p:cNvSpPr/>
          <p:nvPr/>
        </p:nvSpPr>
        <p:spPr bwMode="auto">
          <a:xfrm>
            <a:off x="0" y="3362"/>
            <a:ext cx="9144000" cy="5143500"/>
          </a:xfrm>
          <a:prstGeom prst="rect">
            <a:avLst/>
          </a:prstGeom>
          <a:solidFill>
            <a:schemeClr val="accent1">
              <a:alpha val="84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1" name="3">
            <a:extLst>
              <a:ext uri="{FF2B5EF4-FFF2-40B4-BE49-F238E27FC236}">
                <a16:creationId xmlns:a16="http://schemas.microsoft.com/office/drawing/2014/main" id="{2B818151-62A3-4D54-9001-826C143E8498}"/>
              </a:ext>
            </a:extLst>
          </p:cNvPr>
          <p:cNvSpPr txBox="1"/>
          <p:nvPr/>
        </p:nvSpPr>
        <p:spPr>
          <a:xfrm>
            <a:off x="208344" y="2114550"/>
            <a:ext cx="8727312" cy="692497"/>
          </a:xfrm>
          <a:prstGeom prst="rect">
            <a:avLst/>
          </a:prstGeom>
          <a:noFill/>
        </p:spPr>
        <p:txBody>
          <a:bodyPr wrap="square" lIns="0" tIns="0" rIns="0" bIns="0" rtlCol="0" anchor="ctr">
            <a:spAutoFit/>
          </a:bodyPr>
          <a:lstStyle/>
          <a:p>
            <a:pPr algn="ctr">
              <a:spcAft>
                <a:spcPts val="600"/>
              </a:spcAft>
            </a:pPr>
            <a:r>
              <a:rPr lang="en-US" sz="4500" b="1" dirty="0">
                <a:solidFill>
                  <a:schemeClr val="bg1"/>
                </a:solidFill>
              </a:rPr>
              <a:t>CMS UPIC Audits: Overview</a:t>
            </a:r>
          </a:p>
        </p:txBody>
      </p:sp>
      <p:grpSp>
        <p:nvGrpSpPr>
          <p:cNvPr id="12" name="Group 11">
            <a:extLst>
              <a:ext uri="{FF2B5EF4-FFF2-40B4-BE49-F238E27FC236}">
                <a16:creationId xmlns:a16="http://schemas.microsoft.com/office/drawing/2014/main" id="{D71A8ED1-A66B-71D6-7CA6-A1BF964681D8}"/>
              </a:ext>
            </a:extLst>
          </p:cNvPr>
          <p:cNvGrpSpPr/>
          <p:nvPr/>
        </p:nvGrpSpPr>
        <p:grpSpPr>
          <a:xfrm>
            <a:off x="4273852" y="3306334"/>
            <a:ext cx="596296" cy="45720"/>
            <a:chOff x="3624143" y="1019661"/>
            <a:chExt cx="1502841" cy="115229"/>
          </a:xfrm>
        </p:grpSpPr>
        <p:sp>
          <p:nvSpPr>
            <p:cNvPr id="14" name="Oval 13">
              <a:extLst>
                <a:ext uri="{FF2B5EF4-FFF2-40B4-BE49-F238E27FC236}">
                  <a16:creationId xmlns:a16="http://schemas.microsoft.com/office/drawing/2014/main" id="{7B3EAEE3-6266-DBEA-5EC8-30DF578F92E6}"/>
                </a:ext>
              </a:extLst>
            </p:cNvPr>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5" name="Oval 14">
              <a:extLst>
                <a:ext uri="{FF2B5EF4-FFF2-40B4-BE49-F238E27FC236}">
                  <a16:creationId xmlns:a16="http://schemas.microsoft.com/office/drawing/2014/main" id="{E6227641-F2E5-C120-A71B-B7324AE81BE9}"/>
                </a:ext>
              </a:extLst>
            </p:cNvPr>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6" name="Oval 15">
              <a:extLst>
                <a:ext uri="{FF2B5EF4-FFF2-40B4-BE49-F238E27FC236}">
                  <a16:creationId xmlns:a16="http://schemas.microsoft.com/office/drawing/2014/main" id="{EC02E28D-48A5-C0BA-186E-EC81C37BE044}"/>
                </a:ext>
              </a:extLst>
            </p:cNvPr>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7" name="Oval 16">
              <a:extLst>
                <a:ext uri="{FF2B5EF4-FFF2-40B4-BE49-F238E27FC236}">
                  <a16:creationId xmlns:a16="http://schemas.microsoft.com/office/drawing/2014/main" id="{3B54792E-1CE6-8931-CB3A-44F12850CAB2}"/>
                </a:ext>
              </a:extLst>
            </p:cNvPr>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18" name="Oval 17">
              <a:extLst>
                <a:ext uri="{FF2B5EF4-FFF2-40B4-BE49-F238E27FC236}">
                  <a16:creationId xmlns:a16="http://schemas.microsoft.com/office/drawing/2014/main" id="{D1F265D5-375F-E5B1-7C34-D0874A6951B3}"/>
                </a:ext>
              </a:extLst>
            </p:cNvPr>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sp>
          <p:nvSpPr>
            <p:cNvPr id="25" name="Oval 24">
              <a:extLst>
                <a:ext uri="{FF2B5EF4-FFF2-40B4-BE49-F238E27FC236}">
                  <a16:creationId xmlns:a16="http://schemas.microsoft.com/office/drawing/2014/main" id="{C8EBD48E-C263-707D-9785-4AF9145C0657}"/>
                </a:ext>
              </a:extLst>
            </p:cNvPr>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dirty="0"/>
            </a:p>
          </p:txBody>
        </p:sp>
      </p:grpSp>
      <p:sp>
        <p:nvSpPr>
          <p:cNvPr id="31" name="3">
            <a:extLst>
              <a:ext uri="{FF2B5EF4-FFF2-40B4-BE49-F238E27FC236}">
                <a16:creationId xmlns:a16="http://schemas.microsoft.com/office/drawing/2014/main" id="{6D9AAAD4-BE53-45A0-A209-FEA07F21DF5C}"/>
              </a:ext>
            </a:extLst>
          </p:cNvPr>
          <p:cNvSpPr txBox="1"/>
          <p:nvPr/>
        </p:nvSpPr>
        <p:spPr>
          <a:xfrm>
            <a:off x="1081314" y="2829539"/>
            <a:ext cx="6981372" cy="369332"/>
          </a:xfrm>
          <a:prstGeom prst="rect">
            <a:avLst/>
          </a:prstGeom>
          <a:noFill/>
        </p:spPr>
        <p:txBody>
          <a:bodyPr wrap="square" rtlCol="0" anchor="ctr">
            <a:spAutoFit/>
          </a:bodyPr>
          <a:lstStyle/>
          <a:p>
            <a:pPr algn="ctr"/>
            <a:r>
              <a:rPr lang="en-US" dirty="0">
                <a:solidFill>
                  <a:schemeClr val="bg1"/>
                </a:solidFill>
              </a:rPr>
              <a:t>What are they? When can they occur? What’s at stake?</a:t>
            </a:r>
          </a:p>
        </p:txBody>
      </p:sp>
    </p:spTree>
    <p:extLst>
      <p:ext uri="{BB962C8B-B14F-4D97-AF65-F5344CB8AC3E}">
        <p14:creationId xmlns:p14="http://schemas.microsoft.com/office/powerpoint/2010/main" val="39992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HLA Master Theme">
  <a:themeElements>
    <a:clrScheme name="AHLA Color Theme-3">
      <a:dk1>
        <a:srgbClr val="000000"/>
      </a:dk1>
      <a:lt1>
        <a:srgbClr val="FFFFFF"/>
      </a:lt1>
      <a:dk2>
        <a:srgbClr val="1D4F91"/>
      </a:dk2>
      <a:lt2>
        <a:srgbClr val="9BC9E9"/>
      </a:lt2>
      <a:accent1>
        <a:srgbClr val="004D8F"/>
      </a:accent1>
      <a:accent2>
        <a:srgbClr val="62C0C7"/>
      </a:accent2>
      <a:accent3>
        <a:srgbClr val="D9CD45"/>
      </a:accent3>
      <a:accent4>
        <a:srgbClr val="004851"/>
      </a:accent4>
      <a:accent5>
        <a:srgbClr val="D4BD8D"/>
      </a:accent5>
      <a:accent6>
        <a:srgbClr val="FF6900"/>
      </a:accent6>
      <a:hlink>
        <a:srgbClr val="1D4F91"/>
      </a:hlink>
      <a:folHlink>
        <a:srgbClr val="004887"/>
      </a:folHlink>
    </a:clrScheme>
    <a:fontScheme name="AHLA Master Theme">
      <a:majorFont>
        <a:latin typeface="Runda Medium"/>
        <a:ea typeface=""/>
        <a:cs typeface=""/>
      </a:majorFont>
      <a:minorFont>
        <a:latin typeface="Adobe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A6BA5811-9E42-CA4C-95D4-07438E86A7CB}" vid="{7CEDE55A-1982-9C4A-8015-FC66B410CA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d0fc77-36fd-42b5-b569-134fa315dbe2">
      <Terms xmlns="http://schemas.microsoft.com/office/infopath/2007/PartnerControls"/>
    </lcf76f155ced4ddcb4097134ff3c332f>
    <TaxCatchAll xmlns="f9300d67-1b81-4fbe-b86b-1944e7c180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E9EA375DB15F4D94154A324E100D87" ma:contentTypeVersion="18" ma:contentTypeDescription="Create a new document." ma:contentTypeScope="" ma:versionID="880ec841781b2a5404630f5c1221d22f">
  <xsd:schema xmlns:xsd="http://www.w3.org/2001/XMLSchema" xmlns:xs="http://www.w3.org/2001/XMLSchema" xmlns:p="http://schemas.microsoft.com/office/2006/metadata/properties" xmlns:ns2="1ed0fc77-36fd-42b5-b569-134fa315dbe2" xmlns:ns3="f9300d67-1b81-4fbe-b86b-1944e7c180d5" targetNamespace="http://schemas.microsoft.com/office/2006/metadata/properties" ma:root="true" ma:fieldsID="477d85d0f433cc54fd91f1117074ccce" ns2:_="" ns3:_="">
    <xsd:import namespace="1ed0fc77-36fd-42b5-b569-134fa315dbe2"/>
    <xsd:import namespace="f9300d67-1b81-4fbe-b86b-1944e7c180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d0fc77-36fd-42b5-b569-134fa315d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1b61fe9-e508-40b9-9e72-fa273f8327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300d67-1b81-4fbe-b86b-1944e7c180d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5ba4383-6b4a-4931-870a-cde05c66455d}" ma:internalName="TaxCatchAll" ma:showField="CatchAllData" ma:web="f9300d67-1b81-4fbe-b86b-1944e7c18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37BCE3-7EA4-4CA3-AD0A-4A34E6424376}">
  <ds:schemaRefs>
    <ds:schemaRef ds:uri="http://schemas.microsoft.com/sharepoint/v3/contenttype/forms"/>
  </ds:schemaRefs>
</ds:datastoreItem>
</file>

<file path=customXml/itemProps2.xml><?xml version="1.0" encoding="utf-8"?>
<ds:datastoreItem xmlns:ds="http://schemas.openxmlformats.org/officeDocument/2006/customXml" ds:itemID="{E27956F9-B356-4E86-98C7-415C2D587C3A}">
  <ds:schemaRefs>
    <ds:schemaRef ds:uri="http://purl.org/dc/elements/1.1/"/>
    <ds:schemaRef ds:uri="http://schemas.microsoft.com/office/2006/metadata/properties"/>
    <ds:schemaRef ds:uri="http://purl.org/dc/terms/"/>
    <ds:schemaRef ds:uri="2cc3c78c-c5a0-41e6-b0ac-318210e4bba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1ed0fc77-36fd-42b5-b569-134fa315dbe2"/>
    <ds:schemaRef ds:uri="f9300d67-1b81-4fbe-b86b-1944e7c180d5"/>
  </ds:schemaRefs>
</ds:datastoreItem>
</file>

<file path=customXml/itemProps3.xml><?xml version="1.0" encoding="utf-8"?>
<ds:datastoreItem xmlns:ds="http://schemas.openxmlformats.org/officeDocument/2006/customXml" ds:itemID="{C5D91CCA-7412-4C2D-9589-53C0D6F6AA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d0fc77-36fd-42b5-b569-134fa315dbe2"/>
    <ds:schemaRef ds:uri="f9300d67-1b81-4fbe-b86b-1944e7c18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2024 AHLA PowerPoint_Webinar_Arial_Times_2</Template>
  <TotalTime>7</TotalTime>
  <Words>1434</Words>
  <Application>Microsoft Office PowerPoint</Application>
  <PresentationFormat>On-screen Show (16:9)</PresentationFormat>
  <Paragraphs>187</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Adobe Text Pro</vt:lpstr>
      <vt:lpstr>Arial</vt:lpstr>
      <vt:lpstr>Calibri</vt:lpstr>
      <vt:lpstr>HelveticaNeueLT Std Lt Cn</vt:lpstr>
      <vt:lpstr>Runda Medium</vt:lpstr>
      <vt:lpstr>Wingdings</vt:lpstr>
      <vt:lpstr>AHLA Master Theme</vt:lpstr>
      <vt:lpstr>PowerPoint Presentation</vt:lpstr>
      <vt:lpstr>PowerPoint Presentation</vt:lpstr>
      <vt:lpstr>UPIC Audits are Blindsiding Providers and Legal Teams</vt:lpstr>
      <vt:lpstr>PowerPoint Presentation</vt:lpstr>
      <vt:lpstr>PowerPoint Presentation</vt:lpstr>
      <vt:lpstr>PowerPoint Presentation</vt:lpstr>
      <vt:lpstr>PowerPoint Presentation</vt:lpstr>
      <vt:lpstr>Providers Need Expert UPIC Audit Support</vt:lpstr>
      <vt:lpstr>PowerPoint Presentation</vt:lpstr>
      <vt:lpstr>About the UPIC Audit</vt:lpstr>
      <vt:lpstr>5 UPIC Jurisdictions, 3 Contractors</vt:lpstr>
      <vt:lpstr>UPIC Audits Are Anything but Routine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Hagans</dc:creator>
  <cp:lastModifiedBy>Hellman, Margo L.</cp:lastModifiedBy>
  <cp:revision>153</cp:revision>
  <dcterms:created xsi:type="dcterms:W3CDTF">2024-01-26T21:08:02Z</dcterms:created>
  <dcterms:modified xsi:type="dcterms:W3CDTF">2025-07-10T19:39:28Z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0x010100CFE9EA375DB15F4D94154A324E100D87</vt:lpwstr>
  </property>
  <property fmtid="{D5CDD505-2E9C-101B-9397-08002B2CF9AE}" pid="3" name="MediaServiceImageTags">
    <vt:lpwstr/>
  </property>
</Properties>
</file>